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65" r:id="rId2"/>
    <p:sldId id="263" r:id="rId3"/>
    <p:sldId id="270" r:id="rId4"/>
    <p:sldId id="258" r:id="rId5"/>
    <p:sldId id="266" r:id="rId6"/>
    <p:sldId id="273" r:id="rId7"/>
    <p:sldId id="274" r:id="rId8"/>
    <p:sldId id="275" r:id="rId9"/>
    <p:sldId id="259" r:id="rId10"/>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ack.User"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4720" autoAdjust="0"/>
  </p:normalViewPr>
  <p:slideViewPr>
    <p:cSldViewPr>
      <p:cViewPr>
        <p:scale>
          <a:sx n="100" d="100"/>
          <a:sy n="100" d="100"/>
        </p:scale>
        <p:origin x="-158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commentAuthors" Target="commentAuthors.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5-16T14:52:25.840" idx="1">
    <p:pos x="-798" y="1238"/>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7EBECA-F744-4819-A005-179C9B708F0B}" type="doc">
      <dgm:prSet loTypeId="urn:microsoft.com/office/officeart/2005/8/layout/chevron2" loCatId="list" qsTypeId="urn:microsoft.com/office/officeart/2005/8/quickstyle/3d8" qsCatId="3D" csTypeId="urn:microsoft.com/office/officeart/2005/8/colors/accent1_2" csCatId="accent1" phldr="1"/>
      <dgm:spPr/>
      <dgm:t>
        <a:bodyPr/>
        <a:lstStyle/>
        <a:p>
          <a:endParaRPr lang="uk-UA"/>
        </a:p>
      </dgm:t>
    </dgm:pt>
    <dgm:pt modelId="{153F81E8-AADC-4778-9FD1-A16212002CDB}">
      <dgm:prSet phldrT="[Текст]"/>
      <dgm:spPr/>
      <dgm:t>
        <a:bodyPr/>
        <a:lstStyle/>
        <a:p>
          <a:endParaRPr lang="uk-UA" dirty="0"/>
        </a:p>
      </dgm:t>
    </dgm:pt>
    <dgm:pt modelId="{869A4099-245A-4A98-98E3-2DBC34227126}" type="parTrans" cxnId="{856B140C-8647-434D-9ECD-9E19413C6AE7}">
      <dgm:prSet/>
      <dgm:spPr/>
      <dgm:t>
        <a:bodyPr/>
        <a:lstStyle/>
        <a:p>
          <a:endParaRPr lang="uk-UA"/>
        </a:p>
      </dgm:t>
    </dgm:pt>
    <dgm:pt modelId="{C7B7EAFC-3BB3-4405-8289-7E8FF9D7AD71}" type="sibTrans" cxnId="{856B140C-8647-434D-9ECD-9E19413C6AE7}">
      <dgm:prSet/>
      <dgm:spPr/>
      <dgm:t>
        <a:bodyPr/>
        <a:lstStyle/>
        <a:p>
          <a:endParaRPr lang="uk-UA"/>
        </a:p>
      </dgm:t>
    </dgm:pt>
    <dgm:pt modelId="{B75E00A1-9420-4C00-8A50-F058608CEA62}">
      <dgm:prSet phldrT="[Текст]"/>
      <dgm:spPr/>
      <dgm:t>
        <a:bodyPr/>
        <a:lstStyle/>
        <a:p>
          <a:r>
            <a:rPr lang="uk-UA" dirty="0" smtClean="0"/>
            <a:t>УНІВЕРСАЛЬНІСТЬ</a:t>
          </a:r>
          <a:endParaRPr lang="uk-UA" dirty="0"/>
        </a:p>
      </dgm:t>
    </dgm:pt>
    <dgm:pt modelId="{01D797C6-9B54-47B4-BA6F-2F7C18F7AB60}" type="parTrans" cxnId="{08C199B7-0DA0-49CD-8EEC-F9B383844DE2}">
      <dgm:prSet/>
      <dgm:spPr/>
      <dgm:t>
        <a:bodyPr/>
        <a:lstStyle/>
        <a:p>
          <a:endParaRPr lang="uk-UA"/>
        </a:p>
      </dgm:t>
    </dgm:pt>
    <dgm:pt modelId="{FA576962-62A2-4534-B33C-44B183CFB6F3}" type="sibTrans" cxnId="{08C199B7-0DA0-49CD-8EEC-F9B383844DE2}">
      <dgm:prSet/>
      <dgm:spPr/>
      <dgm:t>
        <a:bodyPr/>
        <a:lstStyle/>
        <a:p>
          <a:endParaRPr lang="uk-UA"/>
        </a:p>
      </dgm:t>
    </dgm:pt>
    <dgm:pt modelId="{7FC6A068-D167-4A46-8C71-4A98BD340B9D}">
      <dgm:prSet phldrT="[Текст]"/>
      <dgm:spPr/>
      <dgm:t>
        <a:bodyPr/>
        <a:lstStyle/>
        <a:p>
          <a:endParaRPr lang="uk-UA" dirty="0"/>
        </a:p>
      </dgm:t>
    </dgm:pt>
    <dgm:pt modelId="{A2AC1F58-9CE6-4F36-8E0D-D220946A4BB9}" type="parTrans" cxnId="{E091E30F-DF49-413B-9B9C-B9EA69DBE804}">
      <dgm:prSet/>
      <dgm:spPr/>
      <dgm:t>
        <a:bodyPr/>
        <a:lstStyle/>
        <a:p>
          <a:endParaRPr lang="uk-UA"/>
        </a:p>
      </dgm:t>
    </dgm:pt>
    <dgm:pt modelId="{DD577DC7-ABE5-4EA6-A3D4-3C7FE73032BD}" type="sibTrans" cxnId="{E091E30F-DF49-413B-9B9C-B9EA69DBE804}">
      <dgm:prSet/>
      <dgm:spPr/>
      <dgm:t>
        <a:bodyPr/>
        <a:lstStyle/>
        <a:p>
          <a:endParaRPr lang="uk-UA"/>
        </a:p>
      </dgm:t>
    </dgm:pt>
    <dgm:pt modelId="{06AED483-03F3-48C5-9E65-DED78ABC5573}">
      <dgm:prSet phldrT="[Текст]"/>
      <dgm:spPr/>
      <dgm:t>
        <a:bodyPr/>
        <a:lstStyle/>
        <a:p>
          <a:r>
            <a:rPr lang="uk-UA" dirty="0" smtClean="0"/>
            <a:t>ІННОВАЦІЙНІ УПРАВЛІНСЬКІ МЕТОДИКИ</a:t>
          </a:r>
          <a:endParaRPr lang="uk-UA" dirty="0"/>
        </a:p>
      </dgm:t>
    </dgm:pt>
    <dgm:pt modelId="{660F4507-5191-440D-8932-8A78096B2C4C}" type="parTrans" cxnId="{99BFB476-0FAD-4B95-9EB3-90CD8DAD7E79}">
      <dgm:prSet/>
      <dgm:spPr/>
      <dgm:t>
        <a:bodyPr/>
        <a:lstStyle/>
        <a:p>
          <a:endParaRPr lang="uk-UA"/>
        </a:p>
      </dgm:t>
    </dgm:pt>
    <dgm:pt modelId="{F3417170-BA48-414B-8614-A11A88992BC7}" type="sibTrans" cxnId="{99BFB476-0FAD-4B95-9EB3-90CD8DAD7E79}">
      <dgm:prSet/>
      <dgm:spPr/>
      <dgm:t>
        <a:bodyPr/>
        <a:lstStyle/>
        <a:p>
          <a:endParaRPr lang="uk-UA"/>
        </a:p>
      </dgm:t>
    </dgm:pt>
    <dgm:pt modelId="{F049F69F-CD52-4BE3-8294-55937F27C921}">
      <dgm:prSet phldrT="[Текст]"/>
      <dgm:spPr/>
      <dgm:t>
        <a:bodyPr/>
        <a:lstStyle/>
        <a:p>
          <a:endParaRPr lang="uk-UA" dirty="0"/>
        </a:p>
      </dgm:t>
    </dgm:pt>
    <dgm:pt modelId="{41868E93-4FFB-4357-94FF-9F9AC79B5195}" type="parTrans" cxnId="{AC2B0B82-41E2-4674-9D4C-AB76A7E81155}">
      <dgm:prSet/>
      <dgm:spPr/>
      <dgm:t>
        <a:bodyPr/>
        <a:lstStyle/>
        <a:p>
          <a:endParaRPr lang="uk-UA"/>
        </a:p>
      </dgm:t>
    </dgm:pt>
    <dgm:pt modelId="{F0917E37-761D-4400-93D9-92C5476B5A34}" type="sibTrans" cxnId="{AC2B0B82-41E2-4674-9D4C-AB76A7E81155}">
      <dgm:prSet/>
      <dgm:spPr/>
      <dgm:t>
        <a:bodyPr/>
        <a:lstStyle/>
        <a:p>
          <a:endParaRPr lang="uk-UA"/>
        </a:p>
      </dgm:t>
    </dgm:pt>
    <dgm:pt modelId="{CAA89FF8-859E-4277-B924-15089A70C8EC}">
      <dgm:prSet phldrT="[Текст]" phldr="1"/>
      <dgm:spPr/>
      <dgm:t>
        <a:bodyPr/>
        <a:lstStyle/>
        <a:p>
          <a:endParaRPr lang="uk-UA" dirty="0"/>
        </a:p>
      </dgm:t>
    </dgm:pt>
    <dgm:pt modelId="{0E4C5FFD-F866-469F-BCEE-7FD066B2CF1D}" type="parTrans" cxnId="{C42CE19E-421B-4835-A216-08A756FF189E}">
      <dgm:prSet/>
      <dgm:spPr/>
      <dgm:t>
        <a:bodyPr/>
        <a:lstStyle/>
        <a:p>
          <a:endParaRPr lang="uk-UA"/>
        </a:p>
      </dgm:t>
    </dgm:pt>
    <dgm:pt modelId="{89FFF383-A9EC-4145-85CB-61017267A8B2}" type="sibTrans" cxnId="{C42CE19E-421B-4835-A216-08A756FF189E}">
      <dgm:prSet/>
      <dgm:spPr/>
      <dgm:t>
        <a:bodyPr/>
        <a:lstStyle/>
        <a:p>
          <a:endParaRPr lang="uk-UA"/>
        </a:p>
      </dgm:t>
    </dgm:pt>
    <dgm:pt modelId="{55A7DC7C-8A75-4F42-AC88-F716160F2F13}">
      <dgm:prSet phldrT="[Текст]"/>
      <dgm:spPr/>
      <dgm:t>
        <a:bodyPr/>
        <a:lstStyle/>
        <a:p>
          <a:endParaRPr lang="uk-UA" dirty="0"/>
        </a:p>
      </dgm:t>
    </dgm:pt>
    <dgm:pt modelId="{2D3C96FA-FF0D-4D73-9944-49257D69D518}" type="parTrans" cxnId="{ADD48DDB-8C30-437E-98F2-1C58D2AB4C56}">
      <dgm:prSet/>
      <dgm:spPr/>
      <dgm:t>
        <a:bodyPr/>
        <a:lstStyle/>
        <a:p>
          <a:endParaRPr lang="uk-UA"/>
        </a:p>
      </dgm:t>
    </dgm:pt>
    <dgm:pt modelId="{6EE064D7-89A3-470C-93E9-1F0A414B7307}" type="sibTrans" cxnId="{ADD48DDB-8C30-437E-98F2-1C58D2AB4C56}">
      <dgm:prSet/>
      <dgm:spPr/>
      <dgm:t>
        <a:bodyPr/>
        <a:lstStyle/>
        <a:p>
          <a:endParaRPr lang="uk-UA"/>
        </a:p>
      </dgm:t>
    </dgm:pt>
    <dgm:pt modelId="{979DD310-3066-45E1-BC02-162468C22A6A}">
      <dgm:prSet phldrT="[Текст]"/>
      <dgm:spPr/>
      <dgm:t>
        <a:bodyPr/>
        <a:lstStyle/>
        <a:p>
          <a:r>
            <a:rPr lang="uk-UA" dirty="0" smtClean="0"/>
            <a:t>ОРІЄНТАЦІЯ НА РЕЗУЛЬТАТ</a:t>
          </a:r>
          <a:endParaRPr lang="uk-UA" dirty="0"/>
        </a:p>
      </dgm:t>
    </dgm:pt>
    <dgm:pt modelId="{806F6A45-374D-4E0D-8F55-0BD01EB45981}" type="parTrans" cxnId="{658A82D7-EFEC-4BDF-A470-66072565EB61}">
      <dgm:prSet/>
      <dgm:spPr/>
      <dgm:t>
        <a:bodyPr/>
        <a:lstStyle/>
        <a:p>
          <a:endParaRPr lang="uk-UA"/>
        </a:p>
      </dgm:t>
    </dgm:pt>
    <dgm:pt modelId="{2E5B6960-5007-4F43-A7D3-723B7F99E475}" type="sibTrans" cxnId="{658A82D7-EFEC-4BDF-A470-66072565EB61}">
      <dgm:prSet/>
      <dgm:spPr/>
      <dgm:t>
        <a:bodyPr/>
        <a:lstStyle/>
        <a:p>
          <a:endParaRPr lang="uk-UA"/>
        </a:p>
      </dgm:t>
    </dgm:pt>
    <dgm:pt modelId="{D1E104B0-83BC-44DB-872D-5A49F154698C}">
      <dgm:prSet/>
      <dgm:spPr/>
      <dgm:t>
        <a:bodyPr/>
        <a:lstStyle/>
        <a:p>
          <a:r>
            <a:rPr lang="uk-UA" dirty="0" smtClean="0"/>
            <a:t>ГЛОБАЛЬНЕ БАЧЕННЯ ПРОБЛЕМ І ВИКЛИКІВ</a:t>
          </a:r>
          <a:endParaRPr lang="uk-UA" dirty="0"/>
        </a:p>
      </dgm:t>
    </dgm:pt>
    <dgm:pt modelId="{F09AE483-29D0-4C69-B415-1988F368F6BF}" type="parTrans" cxnId="{F13C784D-A457-46FE-944F-DDCCE45B5B70}">
      <dgm:prSet/>
      <dgm:spPr/>
      <dgm:t>
        <a:bodyPr/>
        <a:lstStyle/>
        <a:p>
          <a:endParaRPr lang="uk-UA"/>
        </a:p>
      </dgm:t>
    </dgm:pt>
    <dgm:pt modelId="{A98FCE8E-51DE-44CA-8372-11CDDD83E54A}" type="sibTrans" cxnId="{F13C784D-A457-46FE-944F-DDCCE45B5B70}">
      <dgm:prSet/>
      <dgm:spPr/>
      <dgm:t>
        <a:bodyPr/>
        <a:lstStyle/>
        <a:p>
          <a:endParaRPr lang="uk-UA"/>
        </a:p>
      </dgm:t>
    </dgm:pt>
    <dgm:pt modelId="{73FFB6BC-FAF9-4EC3-8C06-9BEDF3874CE7}">
      <dgm:prSet/>
      <dgm:spPr/>
      <dgm:t>
        <a:bodyPr/>
        <a:lstStyle/>
        <a:p>
          <a:r>
            <a:rPr lang="uk-UA" dirty="0" smtClean="0"/>
            <a:t>КОМПЕТЕНТІСТНИЙ ПІДХІД</a:t>
          </a:r>
          <a:endParaRPr lang="uk-UA" dirty="0"/>
        </a:p>
      </dgm:t>
    </dgm:pt>
    <dgm:pt modelId="{39D107D0-1759-4EB8-854F-20BF824524FE}" type="parTrans" cxnId="{82CC1706-E6D8-40B7-8506-03D0FF647E62}">
      <dgm:prSet/>
      <dgm:spPr/>
      <dgm:t>
        <a:bodyPr/>
        <a:lstStyle/>
        <a:p>
          <a:endParaRPr lang="uk-UA"/>
        </a:p>
      </dgm:t>
    </dgm:pt>
    <dgm:pt modelId="{48007DD2-01FA-4C44-AEA0-6F302417CBA3}" type="sibTrans" cxnId="{82CC1706-E6D8-40B7-8506-03D0FF647E62}">
      <dgm:prSet/>
      <dgm:spPr/>
      <dgm:t>
        <a:bodyPr/>
        <a:lstStyle/>
        <a:p>
          <a:endParaRPr lang="uk-UA"/>
        </a:p>
      </dgm:t>
    </dgm:pt>
    <dgm:pt modelId="{30A3F602-75C0-41BE-9668-ADBAFAA548D0}">
      <dgm:prSet/>
      <dgm:spPr/>
      <dgm:t>
        <a:bodyPr/>
        <a:lstStyle/>
        <a:p>
          <a:endParaRPr lang="uk-UA" dirty="0"/>
        </a:p>
      </dgm:t>
    </dgm:pt>
    <dgm:pt modelId="{733CEFF9-FE14-4478-BEFB-2B12C993F7A2}" type="parTrans" cxnId="{C25B06BD-9E73-4BCB-8B51-82F219D8287E}">
      <dgm:prSet/>
      <dgm:spPr/>
      <dgm:t>
        <a:bodyPr/>
        <a:lstStyle/>
        <a:p>
          <a:endParaRPr lang="uk-UA"/>
        </a:p>
      </dgm:t>
    </dgm:pt>
    <dgm:pt modelId="{B08AEB0A-1C52-4F50-8E4C-61F1EBB2E19D}" type="sibTrans" cxnId="{C25B06BD-9E73-4BCB-8B51-82F219D8287E}">
      <dgm:prSet/>
      <dgm:spPr/>
      <dgm:t>
        <a:bodyPr/>
        <a:lstStyle/>
        <a:p>
          <a:endParaRPr lang="uk-UA"/>
        </a:p>
      </dgm:t>
    </dgm:pt>
    <dgm:pt modelId="{FE87164E-7DE3-4227-84C8-FE89C5422984}">
      <dgm:prSet/>
      <dgm:spPr/>
      <dgm:t>
        <a:bodyPr/>
        <a:lstStyle/>
        <a:p>
          <a:r>
            <a:rPr lang="uk-UA" dirty="0" smtClean="0"/>
            <a:t>АДАПТИВНІСТЬ ДО ГЛОБАЛЬНОГО БІЗНЕС-СЕРЕДОВИЩА</a:t>
          </a:r>
          <a:endParaRPr lang="uk-UA" dirty="0"/>
        </a:p>
      </dgm:t>
    </dgm:pt>
    <dgm:pt modelId="{9BDEBDFA-E3C5-43EF-8C6B-4387D05F3DE4}" type="parTrans" cxnId="{09650A86-98AA-4B1E-B988-F5DE1CD6723A}">
      <dgm:prSet/>
      <dgm:spPr/>
      <dgm:t>
        <a:bodyPr/>
        <a:lstStyle/>
        <a:p>
          <a:endParaRPr lang="uk-UA"/>
        </a:p>
      </dgm:t>
    </dgm:pt>
    <dgm:pt modelId="{09FCED4E-0FD9-45F7-A117-5AD901FD616D}" type="sibTrans" cxnId="{09650A86-98AA-4B1E-B988-F5DE1CD6723A}">
      <dgm:prSet/>
      <dgm:spPr/>
      <dgm:t>
        <a:bodyPr/>
        <a:lstStyle/>
        <a:p>
          <a:endParaRPr lang="uk-UA"/>
        </a:p>
      </dgm:t>
    </dgm:pt>
    <dgm:pt modelId="{269C8F11-C6E8-4056-95B3-96D3C1C5A7B1}">
      <dgm:prSet phldrT="[Текст]"/>
      <dgm:spPr/>
      <dgm:t>
        <a:bodyPr/>
        <a:lstStyle/>
        <a:p>
          <a:endParaRPr lang="uk-UA" dirty="0"/>
        </a:p>
      </dgm:t>
    </dgm:pt>
    <dgm:pt modelId="{36275DCB-FF4B-4496-9D3D-1C6954DA57F0}" type="parTrans" cxnId="{4837AFFE-4252-4EF1-9662-1B9E0D1F055B}">
      <dgm:prSet/>
      <dgm:spPr/>
      <dgm:t>
        <a:bodyPr/>
        <a:lstStyle/>
        <a:p>
          <a:endParaRPr lang="uk-UA"/>
        </a:p>
      </dgm:t>
    </dgm:pt>
    <dgm:pt modelId="{14E8FD17-899B-42CE-81A9-70E6FC12F2A3}" type="sibTrans" cxnId="{4837AFFE-4252-4EF1-9662-1B9E0D1F055B}">
      <dgm:prSet/>
      <dgm:spPr/>
      <dgm:t>
        <a:bodyPr/>
        <a:lstStyle/>
        <a:p>
          <a:endParaRPr lang="uk-UA"/>
        </a:p>
      </dgm:t>
    </dgm:pt>
    <dgm:pt modelId="{139AFB8D-2761-451C-B298-714419EDA545}">
      <dgm:prSet phldrT="[Текст]"/>
      <dgm:spPr/>
      <dgm:t>
        <a:bodyPr/>
        <a:lstStyle/>
        <a:p>
          <a:endParaRPr lang="uk-UA" dirty="0"/>
        </a:p>
      </dgm:t>
    </dgm:pt>
    <dgm:pt modelId="{D1F34E5C-BB27-4642-8D1C-8B6D616E7E74}" type="parTrans" cxnId="{9848885E-8833-4F2B-8DB1-CC742C6BB74E}">
      <dgm:prSet/>
      <dgm:spPr/>
      <dgm:t>
        <a:bodyPr/>
        <a:lstStyle/>
        <a:p>
          <a:endParaRPr lang="uk-UA"/>
        </a:p>
      </dgm:t>
    </dgm:pt>
    <dgm:pt modelId="{FF026F73-02A7-42C8-9EBF-6B73612DEAB4}" type="sibTrans" cxnId="{9848885E-8833-4F2B-8DB1-CC742C6BB74E}">
      <dgm:prSet/>
      <dgm:spPr/>
      <dgm:t>
        <a:bodyPr/>
        <a:lstStyle/>
        <a:p>
          <a:endParaRPr lang="uk-UA"/>
        </a:p>
      </dgm:t>
    </dgm:pt>
    <dgm:pt modelId="{72FD25A6-5845-4DE9-A589-F43BA9465C03}">
      <dgm:prSet/>
      <dgm:spPr/>
      <dgm:t>
        <a:bodyPr/>
        <a:lstStyle/>
        <a:p>
          <a:r>
            <a:rPr lang="uk-UA" dirty="0" smtClean="0"/>
            <a:t>ВИСОКИЙ СТАНДАРТ ЯКОСТІ ОСВІТИ</a:t>
          </a:r>
          <a:endParaRPr lang="uk-UA" dirty="0"/>
        </a:p>
      </dgm:t>
    </dgm:pt>
    <dgm:pt modelId="{D73094B5-A201-4C3F-A311-2CE1E6766E81}" type="parTrans" cxnId="{51A5E2B1-E0B3-4DF8-BDC6-DC4C6148DBCE}">
      <dgm:prSet/>
      <dgm:spPr/>
      <dgm:t>
        <a:bodyPr/>
        <a:lstStyle/>
        <a:p>
          <a:endParaRPr lang="uk-UA"/>
        </a:p>
      </dgm:t>
    </dgm:pt>
    <dgm:pt modelId="{146F6D93-CC3F-4D04-AC5B-9A7DB2265F8C}" type="sibTrans" cxnId="{51A5E2B1-E0B3-4DF8-BDC6-DC4C6148DBCE}">
      <dgm:prSet/>
      <dgm:spPr/>
      <dgm:t>
        <a:bodyPr/>
        <a:lstStyle/>
        <a:p>
          <a:endParaRPr lang="uk-UA"/>
        </a:p>
      </dgm:t>
    </dgm:pt>
    <dgm:pt modelId="{FF4F931A-B489-4E27-85AC-F0E0ADD8FE68}">
      <dgm:prSet/>
      <dgm:spPr/>
      <dgm:t>
        <a:bodyPr/>
        <a:lstStyle/>
        <a:p>
          <a:r>
            <a:rPr lang="uk-UA" dirty="0" smtClean="0"/>
            <a:t>ВИДАТНІ ПРОФЕСОРИ</a:t>
          </a:r>
          <a:endParaRPr lang="uk-UA" dirty="0"/>
        </a:p>
      </dgm:t>
    </dgm:pt>
    <dgm:pt modelId="{5D1BD59A-2A9B-4A9E-8C08-E46C8C15EA30}" type="parTrans" cxnId="{2EAA40DB-6804-4B95-9B6B-F528FF161801}">
      <dgm:prSet/>
      <dgm:spPr/>
      <dgm:t>
        <a:bodyPr/>
        <a:lstStyle/>
        <a:p>
          <a:endParaRPr lang="uk-UA"/>
        </a:p>
      </dgm:t>
    </dgm:pt>
    <dgm:pt modelId="{010F4099-DD6D-406C-94B9-08491CA34314}" type="sibTrans" cxnId="{2EAA40DB-6804-4B95-9B6B-F528FF161801}">
      <dgm:prSet/>
      <dgm:spPr/>
      <dgm:t>
        <a:bodyPr/>
        <a:lstStyle/>
        <a:p>
          <a:endParaRPr lang="uk-UA"/>
        </a:p>
      </dgm:t>
    </dgm:pt>
    <dgm:pt modelId="{2B06B0FC-4903-496F-9EC3-39461FDD8F88}">
      <dgm:prSet/>
      <dgm:spPr/>
      <dgm:t>
        <a:bodyPr/>
        <a:lstStyle/>
        <a:p>
          <a:endParaRPr lang="uk-UA" dirty="0"/>
        </a:p>
      </dgm:t>
    </dgm:pt>
    <dgm:pt modelId="{168909B8-FC04-47B5-B092-6D3F31746726}" type="parTrans" cxnId="{EDBAC793-379D-4761-A5BE-FA7414292DD5}">
      <dgm:prSet/>
      <dgm:spPr/>
      <dgm:t>
        <a:bodyPr/>
        <a:lstStyle/>
        <a:p>
          <a:endParaRPr lang="uk-UA"/>
        </a:p>
      </dgm:t>
    </dgm:pt>
    <dgm:pt modelId="{16D0D8DB-8B3C-4CFD-817F-7FA0DF0E14CC}" type="sibTrans" cxnId="{EDBAC793-379D-4761-A5BE-FA7414292DD5}">
      <dgm:prSet/>
      <dgm:spPr/>
      <dgm:t>
        <a:bodyPr/>
        <a:lstStyle/>
        <a:p>
          <a:endParaRPr lang="uk-UA"/>
        </a:p>
      </dgm:t>
    </dgm:pt>
    <dgm:pt modelId="{9E2C7D41-0C7B-4B42-B17E-8E5B847FCAEF}">
      <dgm:prSet/>
      <dgm:spPr/>
      <dgm:t>
        <a:bodyPr/>
        <a:lstStyle/>
        <a:p>
          <a:r>
            <a:rPr lang="uk-UA" dirty="0" smtClean="0"/>
            <a:t>ТРЕНІНГОВІ ТА СЕРТИФІКОВАНІ ПРОГРАМИ</a:t>
          </a:r>
          <a:endParaRPr lang="uk-UA" dirty="0"/>
        </a:p>
      </dgm:t>
    </dgm:pt>
    <dgm:pt modelId="{82BF9F15-1A5B-4F05-9BDE-7CEBF39B0569}" type="parTrans" cxnId="{B0F3DE7F-20BA-4BD1-9A14-8E0B510639F8}">
      <dgm:prSet/>
      <dgm:spPr/>
      <dgm:t>
        <a:bodyPr/>
        <a:lstStyle/>
        <a:p>
          <a:endParaRPr lang="uk-UA"/>
        </a:p>
      </dgm:t>
    </dgm:pt>
    <dgm:pt modelId="{8710804D-07E5-4475-8EE9-5EF4C942ECD6}" type="sibTrans" cxnId="{B0F3DE7F-20BA-4BD1-9A14-8E0B510639F8}">
      <dgm:prSet/>
      <dgm:spPr/>
      <dgm:t>
        <a:bodyPr/>
        <a:lstStyle/>
        <a:p>
          <a:endParaRPr lang="uk-UA"/>
        </a:p>
      </dgm:t>
    </dgm:pt>
    <dgm:pt modelId="{62F6B80F-DF8F-4C75-8BED-DA199962E994}">
      <dgm:prSet/>
      <dgm:spPr/>
      <dgm:t>
        <a:bodyPr/>
        <a:lstStyle/>
        <a:p>
          <a:endParaRPr lang="uk-UA" dirty="0"/>
        </a:p>
      </dgm:t>
    </dgm:pt>
    <dgm:pt modelId="{421C1A99-C42E-4108-9681-A34F429B5553}" type="parTrans" cxnId="{E0D71F4B-6D5E-45F7-B48C-46C0B5BB5B8E}">
      <dgm:prSet/>
      <dgm:spPr/>
      <dgm:t>
        <a:bodyPr/>
        <a:lstStyle/>
        <a:p>
          <a:endParaRPr lang="uk-UA"/>
        </a:p>
      </dgm:t>
    </dgm:pt>
    <dgm:pt modelId="{C1BB04F4-FBFA-4AED-9156-B36ED71A18BD}" type="sibTrans" cxnId="{E0D71F4B-6D5E-45F7-B48C-46C0B5BB5B8E}">
      <dgm:prSet/>
      <dgm:spPr/>
      <dgm:t>
        <a:bodyPr/>
        <a:lstStyle/>
        <a:p>
          <a:endParaRPr lang="uk-UA"/>
        </a:p>
      </dgm:t>
    </dgm:pt>
    <dgm:pt modelId="{53E814E4-4824-44D5-84DC-DE224D5C5343}">
      <dgm:prSet/>
      <dgm:spPr/>
      <dgm:t>
        <a:bodyPr/>
        <a:lstStyle/>
        <a:p>
          <a:r>
            <a:rPr lang="uk-UA" dirty="0" smtClean="0"/>
            <a:t>СУЧАСНИЙ ПОГЛЯД НА БІЗНЕС-ПРАКТИКИ</a:t>
          </a:r>
          <a:endParaRPr lang="uk-UA" dirty="0"/>
        </a:p>
      </dgm:t>
    </dgm:pt>
    <dgm:pt modelId="{C80E8536-875B-4F80-AFC9-E0650D400688}" type="parTrans" cxnId="{AFB43909-0A9B-42F3-9BDC-01DF6D66F871}">
      <dgm:prSet/>
      <dgm:spPr/>
      <dgm:t>
        <a:bodyPr/>
        <a:lstStyle/>
        <a:p>
          <a:endParaRPr lang="uk-UA"/>
        </a:p>
      </dgm:t>
    </dgm:pt>
    <dgm:pt modelId="{B53CA95A-BA44-4899-918C-DA6CC1C25037}" type="sibTrans" cxnId="{AFB43909-0A9B-42F3-9BDC-01DF6D66F871}">
      <dgm:prSet/>
      <dgm:spPr/>
      <dgm:t>
        <a:bodyPr/>
        <a:lstStyle/>
        <a:p>
          <a:endParaRPr lang="uk-UA"/>
        </a:p>
      </dgm:t>
    </dgm:pt>
    <dgm:pt modelId="{27EC5F6A-E6CE-4761-800B-3EB0307C042F}">
      <dgm:prSet/>
      <dgm:spPr/>
      <dgm:t>
        <a:bodyPr/>
        <a:lstStyle/>
        <a:p>
          <a:endParaRPr lang="uk-UA" dirty="0"/>
        </a:p>
      </dgm:t>
    </dgm:pt>
    <dgm:pt modelId="{8FBBEE0B-D2EE-4ABA-A122-F2A7A0752CA7}" type="parTrans" cxnId="{D8BB891C-5AB2-4DA7-90CB-4C2647293346}">
      <dgm:prSet/>
      <dgm:spPr/>
      <dgm:t>
        <a:bodyPr/>
        <a:lstStyle/>
        <a:p>
          <a:endParaRPr lang="uk-UA"/>
        </a:p>
      </dgm:t>
    </dgm:pt>
    <dgm:pt modelId="{75846C60-F025-4916-8163-0C3CBD99638C}" type="sibTrans" cxnId="{D8BB891C-5AB2-4DA7-90CB-4C2647293346}">
      <dgm:prSet/>
      <dgm:spPr/>
      <dgm:t>
        <a:bodyPr/>
        <a:lstStyle/>
        <a:p>
          <a:endParaRPr lang="uk-UA"/>
        </a:p>
      </dgm:t>
    </dgm:pt>
    <dgm:pt modelId="{E4F5EC16-7766-468A-8413-66E954C5F0BA}">
      <dgm:prSet/>
      <dgm:spPr/>
      <dgm:t>
        <a:bodyPr/>
        <a:lstStyle/>
        <a:p>
          <a:r>
            <a:rPr lang="uk-UA" dirty="0" smtClean="0"/>
            <a:t>МІЖКУЛЬТУРНА МОВЛЕНЕВА ПРАКТИКА</a:t>
          </a:r>
          <a:endParaRPr lang="uk-UA" dirty="0"/>
        </a:p>
      </dgm:t>
    </dgm:pt>
    <dgm:pt modelId="{F891AAA7-2704-4752-8DA1-E3A01E87EE18}" type="parTrans" cxnId="{A628C44D-D847-4C3C-AA9B-C9F8309BFC41}">
      <dgm:prSet/>
      <dgm:spPr/>
      <dgm:t>
        <a:bodyPr/>
        <a:lstStyle/>
        <a:p>
          <a:endParaRPr lang="uk-UA"/>
        </a:p>
      </dgm:t>
    </dgm:pt>
    <dgm:pt modelId="{FE95E959-DED2-45DD-9254-63BC91A74E47}" type="sibTrans" cxnId="{A628C44D-D847-4C3C-AA9B-C9F8309BFC41}">
      <dgm:prSet/>
      <dgm:spPr/>
      <dgm:t>
        <a:bodyPr/>
        <a:lstStyle/>
        <a:p>
          <a:endParaRPr lang="uk-UA"/>
        </a:p>
      </dgm:t>
    </dgm:pt>
    <dgm:pt modelId="{29845C35-6045-4C42-BE61-FC8417A8C203}" type="pres">
      <dgm:prSet presAssocID="{DD7EBECA-F744-4819-A005-179C9B708F0B}" presName="linearFlow" presStyleCnt="0">
        <dgm:presLayoutVars>
          <dgm:dir/>
          <dgm:animLvl val="lvl"/>
          <dgm:resizeHandles val="exact"/>
        </dgm:presLayoutVars>
      </dgm:prSet>
      <dgm:spPr/>
      <dgm:t>
        <a:bodyPr/>
        <a:lstStyle/>
        <a:p>
          <a:endParaRPr lang="ru-RU"/>
        </a:p>
      </dgm:t>
    </dgm:pt>
    <dgm:pt modelId="{26839F1B-910D-4CDF-9105-91E19BE947E9}" type="pres">
      <dgm:prSet presAssocID="{153F81E8-AADC-4778-9FD1-A16212002CDB}" presName="composite" presStyleCnt="0"/>
      <dgm:spPr/>
    </dgm:pt>
    <dgm:pt modelId="{C462A3C9-495C-4816-B39F-ECE8292B7AE2}" type="pres">
      <dgm:prSet presAssocID="{153F81E8-AADC-4778-9FD1-A16212002CDB}" presName="parentText" presStyleLbl="alignNode1" presStyleIdx="0" presStyleCnt="11">
        <dgm:presLayoutVars>
          <dgm:chMax val="1"/>
          <dgm:bulletEnabled val="1"/>
        </dgm:presLayoutVars>
      </dgm:prSet>
      <dgm:spPr/>
      <dgm:t>
        <a:bodyPr/>
        <a:lstStyle/>
        <a:p>
          <a:endParaRPr lang="uk-UA"/>
        </a:p>
      </dgm:t>
    </dgm:pt>
    <dgm:pt modelId="{C49BC05C-A4F0-4457-9A69-7FC42185B885}" type="pres">
      <dgm:prSet presAssocID="{153F81E8-AADC-4778-9FD1-A16212002CDB}" presName="descendantText" presStyleLbl="alignAcc1" presStyleIdx="0" presStyleCnt="11">
        <dgm:presLayoutVars>
          <dgm:bulletEnabled val="1"/>
        </dgm:presLayoutVars>
      </dgm:prSet>
      <dgm:spPr/>
      <dgm:t>
        <a:bodyPr/>
        <a:lstStyle/>
        <a:p>
          <a:endParaRPr lang="uk-UA"/>
        </a:p>
      </dgm:t>
    </dgm:pt>
    <dgm:pt modelId="{283E3732-076E-4A73-916F-D60AF0986A48}" type="pres">
      <dgm:prSet presAssocID="{C7B7EAFC-3BB3-4405-8289-7E8FF9D7AD71}" presName="sp" presStyleCnt="0"/>
      <dgm:spPr/>
    </dgm:pt>
    <dgm:pt modelId="{0CF6DDE1-5EC7-470A-BC29-ECA33BC8D47F}" type="pres">
      <dgm:prSet presAssocID="{7FC6A068-D167-4A46-8C71-4A98BD340B9D}" presName="composite" presStyleCnt="0"/>
      <dgm:spPr/>
    </dgm:pt>
    <dgm:pt modelId="{3F0F70E2-C9CF-4D03-9667-A4112604FE90}" type="pres">
      <dgm:prSet presAssocID="{7FC6A068-D167-4A46-8C71-4A98BD340B9D}" presName="parentText" presStyleLbl="alignNode1" presStyleIdx="1" presStyleCnt="11">
        <dgm:presLayoutVars>
          <dgm:chMax val="1"/>
          <dgm:bulletEnabled val="1"/>
        </dgm:presLayoutVars>
      </dgm:prSet>
      <dgm:spPr/>
      <dgm:t>
        <a:bodyPr/>
        <a:lstStyle/>
        <a:p>
          <a:endParaRPr lang="ru-RU"/>
        </a:p>
      </dgm:t>
    </dgm:pt>
    <dgm:pt modelId="{6850EAB9-559E-47EF-8CC8-6CDC20909A42}" type="pres">
      <dgm:prSet presAssocID="{7FC6A068-D167-4A46-8C71-4A98BD340B9D}" presName="descendantText" presStyleLbl="alignAcc1" presStyleIdx="1" presStyleCnt="11">
        <dgm:presLayoutVars>
          <dgm:bulletEnabled val="1"/>
        </dgm:presLayoutVars>
      </dgm:prSet>
      <dgm:spPr/>
      <dgm:t>
        <a:bodyPr/>
        <a:lstStyle/>
        <a:p>
          <a:endParaRPr lang="uk-UA"/>
        </a:p>
      </dgm:t>
    </dgm:pt>
    <dgm:pt modelId="{18683DAC-AFD8-4CC4-9746-1226B09C1CF4}" type="pres">
      <dgm:prSet presAssocID="{DD577DC7-ABE5-4EA6-A3D4-3C7FE73032BD}" presName="sp" presStyleCnt="0"/>
      <dgm:spPr/>
    </dgm:pt>
    <dgm:pt modelId="{9AFAD9BA-A5E9-47C4-ADF1-24D0976AEF5A}" type="pres">
      <dgm:prSet presAssocID="{F049F69F-CD52-4BE3-8294-55937F27C921}" presName="composite" presStyleCnt="0"/>
      <dgm:spPr/>
    </dgm:pt>
    <dgm:pt modelId="{91E0E609-1633-46AC-B80D-3C96CC26288A}" type="pres">
      <dgm:prSet presAssocID="{F049F69F-CD52-4BE3-8294-55937F27C921}" presName="parentText" presStyleLbl="alignNode1" presStyleIdx="2" presStyleCnt="11">
        <dgm:presLayoutVars>
          <dgm:chMax val="1"/>
          <dgm:bulletEnabled val="1"/>
        </dgm:presLayoutVars>
      </dgm:prSet>
      <dgm:spPr/>
      <dgm:t>
        <a:bodyPr/>
        <a:lstStyle/>
        <a:p>
          <a:endParaRPr lang="ru-RU"/>
        </a:p>
      </dgm:t>
    </dgm:pt>
    <dgm:pt modelId="{F81F5C16-E0C4-4E85-B91C-A21CC8E882B3}" type="pres">
      <dgm:prSet presAssocID="{F049F69F-CD52-4BE3-8294-55937F27C921}" presName="descendantText" presStyleLbl="alignAcc1" presStyleIdx="2" presStyleCnt="11">
        <dgm:presLayoutVars>
          <dgm:bulletEnabled val="1"/>
        </dgm:presLayoutVars>
      </dgm:prSet>
      <dgm:spPr/>
      <dgm:t>
        <a:bodyPr/>
        <a:lstStyle/>
        <a:p>
          <a:endParaRPr lang="uk-UA"/>
        </a:p>
      </dgm:t>
    </dgm:pt>
    <dgm:pt modelId="{0B7FD2A1-4C75-423C-8F67-47D34A678B8E}" type="pres">
      <dgm:prSet presAssocID="{F0917E37-761D-4400-93D9-92C5476B5A34}" presName="sp" presStyleCnt="0"/>
      <dgm:spPr/>
    </dgm:pt>
    <dgm:pt modelId="{91BAC155-0955-4868-90D4-08F22366030E}" type="pres">
      <dgm:prSet presAssocID="{CAA89FF8-859E-4277-B924-15089A70C8EC}" presName="composite" presStyleCnt="0"/>
      <dgm:spPr/>
    </dgm:pt>
    <dgm:pt modelId="{80BBEE95-6EB0-440C-896C-EAB437CA32BE}" type="pres">
      <dgm:prSet presAssocID="{CAA89FF8-859E-4277-B924-15089A70C8EC}" presName="parentText" presStyleLbl="alignNode1" presStyleIdx="3" presStyleCnt="11">
        <dgm:presLayoutVars>
          <dgm:chMax val="1"/>
          <dgm:bulletEnabled val="1"/>
        </dgm:presLayoutVars>
      </dgm:prSet>
      <dgm:spPr/>
      <dgm:t>
        <a:bodyPr/>
        <a:lstStyle/>
        <a:p>
          <a:endParaRPr lang="ru-RU"/>
        </a:p>
      </dgm:t>
    </dgm:pt>
    <dgm:pt modelId="{0807DA00-2871-4DD8-9085-7AA67E2918DC}" type="pres">
      <dgm:prSet presAssocID="{CAA89FF8-859E-4277-B924-15089A70C8EC}" presName="descendantText" presStyleLbl="alignAcc1" presStyleIdx="3" presStyleCnt="11">
        <dgm:presLayoutVars>
          <dgm:bulletEnabled val="1"/>
        </dgm:presLayoutVars>
      </dgm:prSet>
      <dgm:spPr/>
      <dgm:t>
        <a:bodyPr/>
        <a:lstStyle/>
        <a:p>
          <a:endParaRPr lang="uk-UA"/>
        </a:p>
      </dgm:t>
    </dgm:pt>
    <dgm:pt modelId="{BA9C24A6-9D3B-4FC8-8731-50DB88983425}" type="pres">
      <dgm:prSet presAssocID="{89FFF383-A9EC-4145-85CB-61017267A8B2}" presName="sp" presStyleCnt="0"/>
      <dgm:spPr/>
    </dgm:pt>
    <dgm:pt modelId="{37179DF5-B549-42F9-96E2-0E77CD96C355}" type="pres">
      <dgm:prSet presAssocID="{30A3F602-75C0-41BE-9668-ADBAFAA548D0}" presName="composite" presStyleCnt="0"/>
      <dgm:spPr/>
    </dgm:pt>
    <dgm:pt modelId="{E81376F8-BF35-4788-B644-FD8A63D9F74C}" type="pres">
      <dgm:prSet presAssocID="{30A3F602-75C0-41BE-9668-ADBAFAA548D0}" presName="parentText" presStyleLbl="alignNode1" presStyleIdx="4" presStyleCnt="11">
        <dgm:presLayoutVars>
          <dgm:chMax val="1"/>
          <dgm:bulletEnabled val="1"/>
        </dgm:presLayoutVars>
      </dgm:prSet>
      <dgm:spPr/>
      <dgm:t>
        <a:bodyPr/>
        <a:lstStyle/>
        <a:p>
          <a:endParaRPr lang="ru-RU"/>
        </a:p>
      </dgm:t>
    </dgm:pt>
    <dgm:pt modelId="{9D8923E1-C9FE-48D1-8149-E0C262B4337D}" type="pres">
      <dgm:prSet presAssocID="{30A3F602-75C0-41BE-9668-ADBAFAA548D0}" presName="descendantText" presStyleLbl="alignAcc1" presStyleIdx="4" presStyleCnt="11">
        <dgm:presLayoutVars>
          <dgm:bulletEnabled val="1"/>
        </dgm:presLayoutVars>
      </dgm:prSet>
      <dgm:spPr/>
      <dgm:t>
        <a:bodyPr/>
        <a:lstStyle/>
        <a:p>
          <a:endParaRPr lang="uk-UA"/>
        </a:p>
      </dgm:t>
    </dgm:pt>
    <dgm:pt modelId="{F24BF019-58FB-4F95-9C05-F9E36714E5A2}" type="pres">
      <dgm:prSet presAssocID="{B08AEB0A-1C52-4F50-8E4C-61F1EBB2E19D}" presName="sp" presStyleCnt="0"/>
      <dgm:spPr/>
    </dgm:pt>
    <dgm:pt modelId="{E04CF0A3-D9B7-42B4-BD08-F31BC2AFBFDC}" type="pres">
      <dgm:prSet presAssocID="{55A7DC7C-8A75-4F42-AC88-F716160F2F13}" presName="composite" presStyleCnt="0"/>
      <dgm:spPr/>
    </dgm:pt>
    <dgm:pt modelId="{C32C9523-488E-4277-B196-E799C22F52C3}" type="pres">
      <dgm:prSet presAssocID="{55A7DC7C-8A75-4F42-AC88-F716160F2F13}" presName="parentText" presStyleLbl="alignNode1" presStyleIdx="5" presStyleCnt="11">
        <dgm:presLayoutVars>
          <dgm:chMax val="1"/>
          <dgm:bulletEnabled val="1"/>
        </dgm:presLayoutVars>
      </dgm:prSet>
      <dgm:spPr/>
      <dgm:t>
        <a:bodyPr/>
        <a:lstStyle/>
        <a:p>
          <a:endParaRPr lang="uk-UA"/>
        </a:p>
      </dgm:t>
    </dgm:pt>
    <dgm:pt modelId="{C10172E2-1E38-4937-AE8A-CB989B542FEE}" type="pres">
      <dgm:prSet presAssocID="{55A7DC7C-8A75-4F42-AC88-F716160F2F13}" presName="descendantText" presStyleLbl="alignAcc1" presStyleIdx="5" presStyleCnt="11">
        <dgm:presLayoutVars>
          <dgm:bulletEnabled val="1"/>
        </dgm:presLayoutVars>
      </dgm:prSet>
      <dgm:spPr/>
      <dgm:t>
        <a:bodyPr/>
        <a:lstStyle/>
        <a:p>
          <a:endParaRPr lang="uk-UA"/>
        </a:p>
      </dgm:t>
    </dgm:pt>
    <dgm:pt modelId="{C9144176-A977-4A08-8758-60E4868E2903}" type="pres">
      <dgm:prSet presAssocID="{6EE064D7-89A3-470C-93E9-1F0A414B7307}" presName="sp" presStyleCnt="0"/>
      <dgm:spPr/>
    </dgm:pt>
    <dgm:pt modelId="{5C6C15B9-88DF-4DBF-A9B0-E872079ABE0F}" type="pres">
      <dgm:prSet presAssocID="{139AFB8D-2761-451C-B298-714419EDA545}" presName="composite" presStyleCnt="0"/>
      <dgm:spPr/>
    </dgm:pt>
    <dgm:pt modelId="{3095D524-5C62-4F21-9FE9-F69FD0EBC78D}" type="pres">
      <dgm:prSet presAssocID="{139AFB8D-2761-451C-B298-714419EDA545}" presName="parentText" presStyleLbl="alignNode1" presStyleIdx="6" presStyleCnt="11">
        <dgm:presLayoutVars>
          <dgm:chMax val="1"/>
          <dgm:bulletEnabled val="1"/>
        </dgm:presLayoutVars>
      </dgm:prSet>
      <dgm:spPr/>
      <dgm:t>
        <a:bodyPr/>
        <a:lstStyle/>
        <a:p>
          <a:endParaRPr lang="ru-RU"/>
        </a:p>
      </dgm:t>
    </dgm:pt>
    <dgm:pt modelId="{37DE106B-2CE4-44A4-B5FC-2AA53888BA09}" type="pres">
      <dgm:prSet presAssocID="{139AFB8D-2761-451C-B298-714419EDA545}" presName="descendantText" presStyleLbl="alignAcc1" presStyleIdx="6" presStyleCnt="11">
        <dgm:presLayoutVars>
          <dgm:bulletEnabled val="1"/>
        </dgm:presLayoutVars>
      </dgm:prSet>
      <dgm:spPr/>
      <dgm:t>
        <a:bodyPr/>
        <a:lstStyle/>
        <a:p>
          <a:endParaRPr lang="uk-UA"/>
        </a:p>
      </dgm:t>
    </dgm:pt>
    <dgm:pt modelId="{F4EF25D3-EF07-4E2F-96C3-BD53D73ABCBE}" type="pres">
      <dgm:prSet presAssocID="{FF026F73-02A7-42C8-9EBF-6B73612DEAB4}" presName="sp" presStyleCnt="0"/>
      <dgm:spPr/>
    </dgm:pt>
    <dgm:pt modelId="{06E772EE-EECF-43B4-9B9A-AB123057DA54}" type="pres">
      <dgm:prSet presAssocID="{269C8F11-C6E8-4056-95B3-96D3C1C5A7B1}" presName="composite" presStyleCnt="0"/>
      <dgm:spPr/>
    </dgm:pt>
    <dgm:pt modelId="{BDB0799E-7BFE-4533-B53F-3F94E6585405}" type="pres">
      <dgm:prSet presAssocID="{269C8F11-C6E8-4056-95B3-96D3C1C5A7B1}" presName="parentText" presStyleLbl="alignNode1" presStyleIdx="7" presStyleCnt="11">
        <dgm:presLayoutVars>
          <dgm:chMax val="1"/>
          <dgm:bulletEnabled val="1"/>
        </dgm:presLayoutVars>
      </dgm:prSet>
      <dgm:spPr/>
      <dgm:t>
        <a:bodyPr/>
        <a:lstStyle/>
        <a:p>
          <a:endParaRPr lang="uk-UA"/>
        </a:p>
      </dgm:t>
    </dgm:pt>
    <dgm:pt modelId="{9ADF2B86-C80A-485B-95F2-F3FFEF28FB6E}" type="pres">
      <dgm:prSet presAssocID="{269C8F11-C6E8-4056-95B3-96D3C1C5A7B1}" presName="descendantText" presStyleLbl="alignAcc1" presStyleIdx="7" presStyleCnt="11">
        <dgm:presLayoutVars>
          <dgm:bulletEnabled val="1"/>
        </dgm:presLayoutVars>
      </dgm:prSet>
      <dgm:spPr/>
      <dgm:t>
        <a:bodyPr/>
        <a:lstStyle/>
        <a:p>
          <a:endParaRPr lang="uk-UA"/>
        </a:p>
      </dgm:t>
    </dgm:pt>
    <dgm:pt modelId="{6FCD8813-D925-4191-AFB3-D417910E071C}" type="pres">
      <dgm:prSet presAssocID="{14E8FD17-899B-42CE-81A9-70E6FC12F2A3}" presName="sp" presStyleCnt="0"/>
      <dgm:spPr/>
    </dgm:pt>
    <dgm:pt modelId="{8E39FE66-2DD6-4FD4-BE12-F6A4BD721AC2}" type="pres">
      <dgm:prSet presAssocID="{2B06B0FC-4903-496F-9EC3-39461FDD8F88}" presName="composite" presStyleCnt="0"/>
      <dgm:spPr/>
    </dgm:pt>
    <dgm:pt modelId="{0552A6B2-6D15-4879-8281-74EE2756D755}" type="pres">
      <dgm:prSet presAssocID="{2B06B0FC-4903-496F-9EC3-39461FDD8F88}" presName="parentText" presStyleLbl="alignNode1" presStyleIdx="8" presStyleCnt="11">
        <dgm:presLayoutVars>
          <dgm:chMax val="1"/>
          <dgm:bulletEnabled val="1"/>
        </dgm:presLayoutVars>
      </dgm:prSet>
      <dgm:spPr/>
      <dgm:t>
        <a:bodyPr/>
        <a:lstStyle/>
        <a:p>
          <a:endParaRPr lang="ru-RU"/>
        </a:p>
      </dgm:t>
    </dgm:pt>
    <dgm:pt modelId="{9C898333-6730-41F5-9628-F345021F4FE0}" type="pres">
      <dgm:prSet presAssocID="{2B06B0FC-4903-496F-9EC3-39461FDD8F88}" presName="descendantText" presStyleLbl="alignAcc1" presStyleIdx="8" presStyleCnt="11">
        <dgm:presLayoutVars>
          <dgm:bulletEnabled val="1"/>
        </dgm:presLayoutVars>
      </dgm:prSet>
      <dgm:spPr/>
      <dgm:t>
        <a:bodyPr/>
        <a:lstStyle/>
        <a:p>
          <a:endParaRPr lang="uk-UA"/>
        </a:p>
      </dgm:t>
    </dgm:pt>
    <dgm:pt modelId="{A7759463-4340-4D14-ACEA-1A1570669D7F}" type="pres">
      <dgm:prSet presAssocID="{16D0D8DB-8B3C-4CFD-817F-7FA0DF0E14CC}" presName="sp" presStyleCnt="0"/>
      <dgm:spPr/>
    </dgm:pt>
    <dgm:pt modelId="{8B9678CA-E77A-4987-95B7-270F5ECB7042}" type="pres">
      <dgm:prSet presAssocID="{62F6B80F-DF8F-4C75-8BED-DA199962E994}" presName="composite" presStyleCnt="0"/>
      <dgm:spPr/>
    </dgm:pt>
    <dgm:pt modelId="{D65E7610-9106-48B0-B01D-5464E7308E6A}" type="pres">
      <dgm:prSet presAssocID="{62F6B80F-DF8F-4C75-8BED-DA199962E994}" presName="parentText" presStyleLbl="alignNode1" presStyleIdx="9" presStyleCnt="11">
        <dgm:presLayoutVars>
          <dgm:chMax val="1"/>
          <dgm:bulletEnabled val="1"/>
        </dgm:presLayoutVars>
      </dgm:prSet>
      <dgm:spPr/>
      <dgm:t>
        <a:bodyPr/>
        <a:lstStyle/>
        <a:p>
          <a:endParaRPr lang="uk-UA"/>
        </a:p>
      </dgm:t>
    </dgm:pt>
    <dgm:pt modelId="{136494FF-4AF3-4047-B590-0B9572EF1DD1}" type="pres">
      <dgm:prSet presAssocID="{62F6B80F-DF8F-4C75-8BED-DA199962E994}" presName="descendantText" presStyleLbl="alignAcc1" presStyleIdx="9" presStyleCnt="11">
        <dgm:presLayoutVars>
          <dgm:bulletEnabled val="1"/>
        </dgm:presLayoutVars>
      </dgm:prSet>
      <dgm:spPr/>
      <dgm:t>
        <a:bodyPr/>
        <a:lstStyle/>
        <a:p>
          <a:endParaRPr lang="uk-UA"/>
        </a:p>
      </dgm:t>
    </dgm:pt>
    <dgm:pt modelId="{5F75D9D6-665A-4AB5-B433-458A2F40A2BA}" type="pres">
      <dgm:prSet presAssocID="{C1BB04F4-FBFA-4AED-9156-B36ED71A18BD}" presName="sp" presStyleCnt="0"/>
      <dgm:spPr/>
    </dgm:pt>
    <dgm:pt modelId="{F52AAAC2-E8CF-4111-873D-81D24F572F54}" type="pres">
      <dgm:prSet presAssocID="{27EC5F6A-E6CE-4761-800B-3EB0307C042F}" presName="composite" presStyleCnt="0"/>
      <dgm:spPr/>
    </dgm:pt>
    <dgm:pt modelId="{53CE6B1A-60B2-4D00-9A0B-DB134CB2AD88}" type="pres">
      <dgm:prSet presAssocID="{27EC5F6A-E6CE-4761-800B-3EB0307C042F}" presName="parentText" presStyleLbl="alignNode1" presStyleIdx="10" presStyleCnt="11">
        <dgm:presLayoutVars>
          <dgm:chMax val="1"/>
          <dgm:bulletEnabled val="1"/>
        </dgm:presLayoutVars>
      </dgm:prSet>
      <dgm:spPr/>
      <dgm:t>
        <a:bodyPr/>
        <a:lstStyle/>
        <a:p>
          <a:endParaRPr lang="ru-RU"/>
        </a:p>
      </dgm:t>
    </dgm:pt>
    <dgm:pt modelId="{F0456179-641E-4321-A271-184634E03C1B}" type="pres">
      <dgm:prSet presAssocID="{27EC5F6A-E6CE-4761-800B-3EB0307C042F}" presName="descendantText" presStyleLbl="alignAcc1" presStyleIdx="10" presStyleCnt="11">
        <dgm:presLayoutVars>
          <dgm:bulletEnabled val="1"/>
        </dgm:presLayoutVars>
      </dgm:prSet>
      <dgm:spPr/>
      <dgm:t>
        <a:bodyPr/>
        <a:lstStyle/>
        <a:p>
          <a:endParaRPr lang="uk-UA"/>
        </a:p>
      </dgm:t>
    </dgm:pt>
  </dgm:ptLst>
  <dgm:cxnLst>
    <dgm:cxn modelId="{BEBF1843-7974-4033-8D88-57551F3A23C5}" type="presOf" srcId="{27EC5F6A-E6CE-4761-800B-3EB0307C042F}" destId="{53CE6B1A-60B2-4D00-9A0B-DB134CB2AD88}" srcOrd="0" destOrd="0" presId="urn:microsoft.com/office/officeart/2005/8/layout/chevron2"/>
    <dgm:cxn modelId="{27ADCFB1-127E-49B6-945F-3D58B7613E8E}" type="presOf" srcId="{73FFB6BC-FAF9-4EC3-8C06-9BEDF3874CE7}" destId="{0807DA00-2871-4DD8-9085-7AA67E2918DC}" srcOrd="0" destOrd="0" presId="urn:microsoft.com/office/officeart/2005/8/layout/chevron2"/>
    <dgm:cxn modelId="{F13C784D-A457-46FE-944F-DDCCE45B5B70}" srcId="{F049F69F-CD52-4BE3-8294-55937F27C921}" destId="{D1E104B0-83BC-44DB-872D-5A49F154698C}" srcOrd="0" destOrd="0" parTransId="{F09AE483-29D0-4C69-B415-1988F368F6BF}" sibTransId="{A98FCE8E-51DE-44CA-8372-11CDDD83E54A}"/>
    <dgm:cxn modelId="{C25B06BD-9E73-4BCB-8B51-82F219D8287E}" srcId="{DD7EBECA-F744-4819-A005-179C9B708F0B}" destId="{30A3F602-75C0-41BE-9668-ADBAFAA548D0}" srcOrd="4" destOrd="0" parTransId="{733CEFF9-FE14-4478-BEFB-2B12C993F7A2}" sibTransId="{B08AEB0A-1C52-4F50-8E4C-61F1EBB2E19D}"/>
    <dgm:cxn modelId="{AC2B0B82-41E2-4674-9D4C-AB76A7E81155}" srcId="{DD7EBECA-F744-4819-A005-179C9B708F0B}" destId="{F049F69F-CD52-4BE3-8294-55937F27C921}" srcOrd="2" destOrd="0" parTransId="{41868E93-4FFB-4357-94FF-9F9AC79B5195}" sibTransId="{F0917E37-761D-4400-93D9-92C5476B5A34}"/>
    <dgm:cxn modelId="{A8C28C00-1D09-4DB7-B4F3-E33C35E370D2}" type="presOf" srcId="{FE87164E-7DE3-4227-84C8-FE89C5422984}" destId="{9D8923E1-C9FE-48D1-8149-E0C262B4337D}" srcOrd="0" destOrd="0" presId="urn:microsoft.com/office/officeart/2005/8/layout/chevron2"/>
    <dgm:cxn modelId="{EDBAC793-379D-4761-A5BE-FA7414292DD5}" srcId="{DD7EBECA-F744-4819-A005-179C9B708F0B}" destId="{2B06B0FC-4903-496F-9EC3-39461FDD8F88}" srcOrd="8" destOrd="0" parTransId="{168909B8-FC04-47B5-B092-6D3F31746726}" sibTransId="{16D0D8DB-8B3C-4CFD-817F-7FA0DF0E14CC}"/>
    <dgm:cxn modelId="{A628C44D-D847-4C3C-AA9B-C9F8309BFC41}" srcId="{27EC5F6A-E6CE-4761-800B-3EB0307C042F}" destId="{E4F5EC16-7766-468A-8413-66E954C5F0BA}" srcOrd="0" destOrd="0" parTransId="{F891AAA7-2704-4752-8DA1-E3A01E87EE18}" sibTransId="{FE95E959-DED2-45DD-9254-63BC91A74E47}"/>
    <dgm:cxn modelId="{FFDA333B-B9E5-4D2C-BC54-622EEF9DE57E}" type="presOf" srcId="{D1E104B0-83BC-44DB-872D-5A49F154698C}" destId="{F81F5C16-E0C4-4E85-B91C-A21CC8E882B3}" srcOrd="0" destOrd="0" presId="urn:microsoft.com/office/officeart/2005/8/layout/chevron2"/>
    <dgm:cxn modelId="{4837AFFE-4252-4EF1-9662-1B9E0D1F055B}" srcId="{DD7EBECA-F744-4819-A005-179C9B708F0B}" destId="{269C8F11-C6E8-4056-95B3-96D3C1C5A7B1}" srcOrd="7" destOrd="0" parTransId="{36275DCB-FF4B-4496-9D3D-1C6954DA57F0}" sibTransId="{14E8FD17-899B-42CE-81A9-70E6FC12F2A3}"/>
    <dgm:cxn modelId="{94B821E8-E90D-4579-8857-23FA71C35EA4}" type="presOf" srcId="{269C8F11-C6E8-4056-95B3-96D3C1C5A7B1}" destId="{BDB0799E-7BFE-4533-B53F-3F94E6585405}" srcOrd="0" destOrd="0" presId="urn:microsoft.com/office/officeart/2005/8/layout/chevron2"/>
    <dgm:cxn modelId="{E0D71F4B-6D5E-45F7-B48C-46C0B5BB5B8E}" srcId="{DD7EBECA-F744-4819-A005-179C9B708F0B}" destId="{62F6B80F-DF8F-4C75-8BED-DA199962E994}" srcOrd="9" destOrd="0" parTransId="{421C1A99-C42E-4108-9681-A34F429B5553}" sibTransId="{C1BB04F4-FBFA-4AED-9156-B36ED71A18BD}"/>
    <dgm:cxn modelId="{99BFB476-0FAD-4B95-9EB3-90CD8DAD7E79}" srcId="{7FC6A068-D167-4A46-8C71-4A98BD340B9D}" destId="{06AED483-03F3-48C5-9E65-DED78ABC5573}" srcOrd="0" destOrd="0" parTransId="{660F4507-5191-440D-8932-8A78096B2C4C}" sibTransId="{F3417170-BA48-414B-8614-A11A88992BC7}"/>
    <dgm:cxn modelId="{36799506-A2CE-48DF-B8B9-154946E9291D}" type="presOf" srcId="{9E2C7D41-0C7B-4B42-B17E-8E5B847FCAEF}" destId="{9C898333-6730-41F5-9628-F345021F4FE0}" srcOrd="0" destOrd="0" presId="urn:microsoft.com/office/officeart/2005/8/layout/chevron2"/>
    <dgm:cxn modelId="{ADD48DDB-8C30-437E-98F2-1C58D2AB4C56}" srcId="{DD7EBECA-F744-4819-A005-179C9B708F0B}" destId="{55A7DC7C-8A75-4F42-AC88-F716160F2F13}" srcOrd="5" destOrd="0" parTransId="{2D3C96FA-FF0D-4D73-9944-49257D69D518}" sibTransId="{6EE064D7-89A3-470C-93E9-1F0A414B7307}"/>
    <dgm:cxn modelId="{1F99CB55-F552-4ECB-B141-C8726F7E3B04}" type="presOf" srcId="{F049F69F-CD52-4BE3-8294-55937F27C921}" destId="{91E0E609-1633-46AC-B80D-3C96CC26288A}" srcOrd="0" destOrd="0" presId="urn:microsoft.com/office/officeart/2005/8/layout/chevron2"/>
    <dgm:cxn modelId="{4C4DE85F-09F2-404F-A922-FBA94AAEA3E5}" type="presOf" srcId="{72FD25A6-5845-4DE9-A589-F43BA9465C03}" destId="{37DE106B-2CE4-44A4-B5FC-2AA53888BA09}" srcOrd="0" destOrd="0" presId="urn:microsoft.com/office/officeart/2005/8/layout/chevron2"/>
    <dgm:cxn modelId="{391DCAC1-DEC7-47E6-8B1C-3712A48BAD0D}" type="presOf" srcId="{CAA89FF8-859E-4277-B924-15089A70C8EC}" destId="{80BBEE95-6EB0-440C-896C-EAB437CA32BE}" srcOrd="0" destOrd="0" presId="urn:microsoft.com/office/officeart/2005/8/layout/chevron2"/>
    <dgm:cxn modelId="{658A82D7-EFEC-4BDF-A470-66072565EB61}" srcId="{55A7DC7C-8A75-4F42-AC88-F716160F2F13}" destId="{979DD310-3066-45E1-BC02-162468C22A6A}" srcOrd="0" destOrd="0" parTransId="{806F6A45-374D-4E0D-8F55-0BD01EB45981}" sibTransId="{2E5B6960-5007-4F43-A7D3-723B7F99E475}"/>
    <dgm:cxn modelId="{A340E03F-19DA-449D-9B72-4128FA1F3A5E}" type="presOf" srcId="{E4F5EC16-7766-468A-8413-66E954C5F0BA}" destId="{F0456179-641E-4321-A271-184634E03C1B}" srcOrd="0" destOrd="0" presId="urn:microsoft.com/office/officeart/2005/8/layout/chevron2"/>
    <dgm:cxn modelId="{856B140C-8647-434D-9ECD-9E19413C6AE7}" srcId="{DD7EBECA-F744-4819-A005-179C9B708F0B}" destId="{153F81E8-AADC-4778-9FD1-A16212002CDB}" srcOrd="0" destOrd="0" parTransId="{869A4099-245A-4A98-98E3-2DBC34227126}" sibTransId="{C7B7EAFC-3BB3-4405-8289-7E8FF9D7AD71}"/>
    <dgm:cxn modelId="{EFE25151-8F71-43DB-90B5-5DAE0736C0B2}" type="presOf" srcId="{06AED483-03F3-48C5-9E65-DED78ABC5573}" destId="{6850EAB9-559E-47EF-8CC8-6CDC20909A42}" srcOrd="0" destOrd="0" presId="urn:microsoft.com/office/officeart/2005/8/layout/chevron2"/>
    <dgm:cxn modelId="{8306937F-58AD-47F2-A0B2-9F9F0387C8F3}" type="presOf" srcId="{55A7DC7C-8A75-4F42-AC88-F716160F2F13}" destId="{C32C9523-488E-4277-B196-E799C22F52C3}" srcOrd="0" destOrd="0" presId="urn:microsoft.com/office/officeart/2005/8/layout/chevron2"/>
    <dgm:cxn modelId="{A89298D3-1537-42AC-B5DF-6BA43A6034BF}" type="presOf" srcId="{DD7EBECA-F744-4819-A005-179C9B708F0B}" destId="{29845C35-6045-4C42-BE61-FC8417A8C203}" srcOrd="0" destOrd="0" presId="urn:microsoft.com/office/officeart/2005/8/layout/chevron2"/>
    <dgm:cxn modelId="{82CC1706-E6D8-40B7-8506-03D0FF647E62}" srcId="{CAA89FF8-859E-4277-B924-15089A70C8EC}" destId="{73FFB6BC-FAF9-4EC3-8C06-9BEDF3874CE7}" srcOrd="0" destOrd="0" parTransId="{39D107D0-1759-4EB8-854F-20BF824524FE}" sibTransId="{48007DD2-01FA-4C44-AEA0-6F302417CBA3}"/>
    <dgm:cxn modelId="{BED25C29-749A-4037-88F4-8638444E26CE}" type="presOf" srcId="{2B06B0FC-4903-496F-9EC3-39461FDD8F88}" destId="{0552A6B2-6D15-4879-8281-74EE2756D755}" srcOrd="0" destOrd="0" presId="urn:microsoft.com/office/officeart/2005/8/layout/chevron2"/>
    <dgm:cxn modelId="{2EAA40DB-6804-4B95-9B6B-F528FF161801}" srcId="{269C8F11-C6E8-4056-95B3-96D3C1C5A7B1}" destId="{FF4F931A-B489-4E27-85AC-F0E0ADD8FE68}" srcOrd="0" destOrd="0" parTransId="{5D1BD59A-2A9B-4A9E-8C08-E46C8C15EA30}" sibTransId="{010F4099-DD6D-406C-94B9-08491CA34314}"/>
    <dgm:cxn modelId="{D8BB891C-5AB2-4DA7-90CB-4C2647293346}" srcId="{DD7EBECA-F744-4819-A005-179C9B708F0B}" destId="{27EC5F6A-E6CE-4761-800B-3EB0307C042F}" srcOrd="10" destOrd="0" parTransId="{8FBBEE0B-D2EE-4ABA-A122-F2A7A0752CA7}" sibTransId="{75846C60-F025-4916-8163-0C3CBD99638C}"/>
    <dgm:cxn modelId="{B73D3D62-0329-4E3B-90F1-36D8BDAF3B2F}" type="presOf" srcId="{30A3F602-75C0-41BE-9668-ADBAFAA548D0}" destId="{E81376F8-BF35-4788-B644-FD8A63D9F74C}" srcOrd="0" destOrd="0" presId="urn:microsoft.com/office/officeart/2005/8/layout/chevron2"/>
    <dgm:cxn modelId="{9848885E-8833-4F2B-8DB1-CC742C6BB74E}" srcId="{DD7EBECA-F744-4819-A005-179C9B708F0B}" destId="{139AFB8D-2761-451C-B298-714419EDA545}" srcOrd="6" destOrd="0" parTransId="{D1F34E5C-BB27-4642-8D1C-8B6D616E7E74}" sibTransId="{FF026F73-02A7-42C8-9EBF-6B73612DEAB4}"/>
    <dgm:cxn modelId="{23EEE699-CB19-4C8F-91EC-F315FA677CB4}" type="presOf" srcId="{979DD310-3066-45E1-BC02-162468C22A6A}" destId="{C10172E2-1E38-4937-AE8A-CB989B542FEE}" srcOrd="0" destOrd="0" presId="urn:microsoft.com/office/officeart/2005/8/layout/chevron2"/>
    <dgm:cxn modelId="{6DC7682D-935A-449B-BA9E-D0BC4251DCD7}" type="presOf" srcId="{153F81E8-AADC-4778-9FD1-A16212002CDB}" destId="{C462A3C9-495C-4816-B39F-ECE8292B7AE2}" srcOrd="0" destOrd="0" presId="urn:microsoft.com/office/officeart/2005/8/layout/chevron2"/>
    <dgm:cxn modelId="{C42CE19E-421B-4835-A216-08A756FF189E}" srcId="{DD7EBECA-F744-4819-A005-179C9B708F0B}" destId="{CAA89FF8-859E-4277-B924-15089A70C8EC}" srcOrd="3" destOrd="0" parTransId="{0E4C5FFD-F866-469F-BCEE-7FD066B2CF1D}" sibTransId="{89FFF383-A9EC-4145-85CB-61017267A8B2}"/>
    <dgm:cxn modelId="{B0F3DE7F-20BA-4BD1-9A14-8E0B510639F8}" srcId="{2B06B0FC-4903-496F-9EC3-39461FDD8F88}" destId="{9E2C7D41-0C7B-4B42-B17E-8E5B847FCAEF}" srcOrd="0" destOrd="0" parTransId="{82BF9F15-1A5B-4F05-9BDE-7CEBF39B0569}" sibTransId="{8710804D-07E5-4475-8EE9-5EF4C942ECD6}"/>
    <dgm:cxn modelId="{E091E30F-DF49-413B-9B9C-B9EA69DBE804}" srcId="{DD7EBECA-F744-4819-A005-179C9B708F0B}" destId="{7FC6A068-D167-4A46-8C71-4A98BD340B9D}" srcOrd="1" destOrd="0" parTransId="{A2AC1F58-9CE6-4F36-8E0D-D220946A4BB9}" sibTransId="{DD577DC7-ABE5-4EA6-A3D4-3C7FE73032BD}"/>
    <dgm:cxn modelId="{08C199B7-0DA0-49CD-8EEC-F9B383844DE2}" srcId="{153F81E8-AADC-4778-9FD1-A16212002CDB}" destId="{B75E00A1-9420-4C00-8A50-F058608CEA62}" srcOrd="0" destOrd="0" parTransId="{01D797C6-9B54-47B4-BA6F-2F7C18F7AB60}" sibTransId="{FA576962-62A2-4534-B33C-44B183CFB6F3}"/>
    <dgm:cxn modelId="{51A5E2B1-E0B3-4DF8-BDC6-DC4C6148DBCE}" srcId="{139AFB8D-2761-451C-B298-714419EDA545}" destId="{72FD25A6-5845-4DE9-A589-F43BA9465C03}" srcOrd="0" destOrd="0" parTransId="{D73094B5-A201-4C3F-A311-2CE1E6766E81}" sibTransId="{146F6D93-CC3F-4D04-AC5B-9A7DB2265F8C}"/>
    <dgm:cxn modelId="{C2DBFED2-E868-4F49-AC61-CE3D96019B56}" type="presOf" srcId="{62F6B80F-DF8F-4C75-8BED-DA199962E994}" destId="{D65E7610-9106-48B0-B01D-5464E7308E6A}" srcOrd="0" destOrd="0" presId="urn:microsoft.com/office/officeart/2005/8/layout/chevron2"/>
    <dgm:cxn modelId="{00B59745-ACE5-4002-A40B-3D4EEA583D98}" type="presOf" srcId="{139AFB8D-2761-451C-B298-714419EDA545}" destId="{3095D524-5C62-4F21-9FE9-F69FD0EBC78D}" srcOrd="0" destOrd="0" presId="urn:microsoft.com/office/officeart/2005/8/layout/chevron2"/>
    <dgm:cxn modelId="{AFB43909-0A9B-42F3-9BDC-01DF6D66F871}" srcId="{62F6B80F-DF8F-4C75-8BED-DA199962E994}" destId="{53E814E4-4824-44D5-84DC-DE224D5C5343}" srcOrd="0" destOrd="0" parTransId="{C80E8536-875B-4F80-AFC9-E0650D400688}" sibTransId="{B53CA95A-BA44-4899-918C-DA6CC1C25037}"/>
    <dgm:cxn modelId="{9B4545A8-1BD0-4557-BB79-A84A19F0E0DB}" type="presOf" srcId="{B75E00A1-9420-4C00-8A50-F058608CEA62}" destId="{C49BC05C-A4F0-4457-9A69-7FC42185B885}" srcOrd="0" destOrd="0" presId="urn:microsoft.com/office/officeart/2005/8/layout/chevron2"/>
    <dgm:cxn modelId="{09650A86-98AA-4B1E-B988-F5DE1CD6723A}" srcId="{30A3F602-75C0-41BE-9668-ADBAFAA548D0}" destId="{FE87164E-7DE3-4227-84C8-FE89C5422984}" srcOrd="0" destOrd="0" parTransId="{9BDEBDFA-E3C5-43EF-8C6B-4387D05F3DE4}" sibTransId="{09FCED4E-0FD9-45F7-A117-5AD901FD616D}"/>
    <dgm:cxn modelId="{18CFC797-F299-4115-85EA-8B9F1507635E}" type="presOf" srcId="{FF4F931A-B489-4E27-85AC-F0E0ADD8FE68}" destId="{9ADF2B86-C80A-485B-95F2-F3FFEF28FB6E}" srcOrd="0" destOrd="0" presId="urn:microsoft.com/office/officeart/2005/8/layout/chevron2"/>
    <dgm:cxn modelId="{BC13992A-1CD0-4437-874D-DC8AF30B80B0}" type="presOf" srcId="{53E814E4-4824-44D5-84DC-DE224D5C5343}" destId="{136494FF-4AF3-4047-B590-0B9572EF1DD1}" srcOrd="0" destOrd="0" presId="urn:microsoft.com/office/officeart/2005/8/layout/chevron2"/>
    <dgm:cxn modelId="{E5977965-406F-4A32-B384-9D09F4292E28}" type="presOf" srcId="{7FC6A068-D167-4A46-8C71-4A98BD340B9D}" destId="{3F0F70E2-C9CF-4D03-9667-A4112604FE90}" srcOrd="0" destOrd="0" presId="urn:microsoft.com/office/officeart/2005/8/layout/chevron2"/>
    <dgm:cxn modelId="{FF3C3A74-6066-4518-8A93-A26CF782C114}" type="presParOf" srcId="{29845C35-6045-4C42-BE61-FC8417A8C203}" destId="{26839F1B-910D-4CDF-9105-91E19BE947E9}" srcOrd="0" destOrd="0" presId="urn:microsoft.com/office/officeart/2005/8/layout/chevron2"/>
    <dgm:cxn modelId="{111BF06D-355B-4F89-931B-9C79DEA60E39}" type="presParOf" srcId="{26839F1B-910D-4CDF-9105-91E19BE947E9}" destId="{C462A3C9-495C-4816-B39F-ECE8292B7AE2}" srcOrd="0" destOrd="0" presId="urn:microsoft.com/office/officeart/2005/8/layout/chevron2"/>
    <dgm:cxn modelId="{845821C6-DD2E-4646-A4DD-CA24AC6DB6EE}" type="presParOf" srcId="{26839F1B-910D-4CDF-9105-91E19BE947E9}" destId="{C49BC05C-A4F0-4457-9A69-7FC42185B885}" srcOrd="1" destOrd="0" presId="urn:microsoft.com/office/officeart/2005/8/layout/chevron2"/>
    <dgm:cxn modelId="{F6B267E6-4868-4AFC-B4F9-708CF4B2D4F7}" type="presParOf" srcId="{29845C35-6045-4C42-BE61-FC8417A8C203}" destId="{283E3732-076E-4A73-916F-D60AF0986A48}" srcOrd="1" destOrd="0" presId="urn:microsoft.com/office/officeart/2005/8/layout/chevron2"/>
    <dgm:cxn modelId="{635D2B32-F2BF-4DE6-96B3-3FF3E111523F}" type="presParOf" srcId="{29845C35-6045-4C42-BE61-FC8417A8C203}" destId="{0CF6DDE1-5EC7-470A-BC29-ECA33BC8D47F}" srcOrd="2" destOrd="0" presId="urn:microsoft.com/office/officeart/2005/8/layout/chevron2"/>
    <dgm:cxn modelId="{BD97E26C-C493-47B7-BBF4-C408AEA0E4F8}" type="presParOf" srcId="{0CF6DDE1-5EC7-470A-BC29-ECA33BC8D47F}" destId="{3F0F70E2-C9CF-4D03-9667-A4112604FE90}" srcOrd="0" destOrd="0" presId="urn:microsoft.com/office/officeart/2005/8/layout/chevron2"/>
    <dgm:cxn modelId="{F302C132-C837-4462-977C-D3B921E8CE79}" type="presParOf" srcId="{0CF6DDE1-5EC7-470A-BC29-ECA33BC8D47F}" destId="{6850EAB9-559E-47EF-8CC8-6CDC20909A42}" srcOrd="1" destOrd="0" presId="urn:microsoft.com/office/officeart/2005/8/layout/chevron2"/>
    <dgm:cxn modelId="{90CCE88D-13C2-4413-9EB8-20A82C84F196}" type="presParOf" srcId="{29845C35-6045-4C42-BE61-FC8417A8C203}" destId="{18683DAC-AFD8-4CC4-9746-1226B09C1CF4}" srcOrd="3" destOrd="0" presId="urn:microsoft.com/office/officeart/2005/8/layout/chevron2"/>
    <dgm:cxn modelId="{434E45AA-395A-491E-AC06-2EFFBE580CC7}" type="presParOf" srcId="{29845C35-6045-4C42-BE61-FC8417A8C203}" destId="{9AFAD9BA-A5E9-47C4-ADF1-24D0976AEF5A}" srcOrd="4" destOrd="0" presId="urn:microsoft.com/office/officeart/2005/8/layout/chevron2"/>
    <dgm:cxn modelId="{319C3FF4-A352-4F34-BA6D-CC90972308E8}" type="presParOf" srcId="{9AFAD9BA-A5E9-47C4-ADF1-24D0976AEF5A}" destId="{91E0E609-1633-46AC-B80D-3C96CC26288A}" srcOrd="0" destOrd="0" presId="urn:microsoft.com/office/officeart/2005/8/layout/chevron2"/>
    <dgm:cxn modelId="{5998E584-152A-4E89-B241-E07952026357}" type="presParOf" srcId="{9AFAD9BA-A5E9-47C4-ADF1-24D0976AEF5A}" destId="{F81F5C16-E0C4-4E85-B91C-A21CC8E882B3}" srcOrd="1" destOrd="0" presId="urn:microsoft.com/office/officeart/2005/8/layout/chevron2"/>
    <dgm:cxn modelId="{4A53547D-7F40-4173-9DDC-BFA96AF95C4C}" type="presParOf" srcId="{29845C35-6045-4C42-BE61-FC8417A8C203}" destId="{0B7FD2A1-4C75-423C-8F67-47D34A678B8E}" srcOrd="5" destOrd="0" presId="urn:microsoft.com/office/officeart/2005/8/layout/chevron2"/>
    <dgm:cxn modelId="{66C3554B-3D4F-4D83-9EAD-C51906518306}" type="presParOf" srcId="{29845C35-6045-4C42-BE61-FC8417A8C203}" destId="{91BAC155-0955-4868-90D4-08F22366030E}" srcOrd="6" destOrd="0" presId="urn:microsoft.com/office/officeart/2005/8/layout/chevron2"/>
    <dgm:cxn modelId="{91842EEB-B4C0-4BCF-9282-1B3B12CE5C22}" type="presParOf" srcId="{91BAC155-0955-4868-90D4-08F22366030E}" destId="{80BBEE95-6EB0-440C-896C-EAB437CA32BE}" srcOrd="0" destOrd="0" presId="urn:microsoft.com/office/officeart/2005/8/layout/chevron2"/>
    <dgm:cxn modelId="{1626E56A-1651-46C1-AB6F-864F1838D86E}" type="presParOf" srcId="{91BAC155-0955-4868-90D4-08F22366030E}" destId="{0807DA00-2871-4DD8-9085-7AA67E2918DC}" srcOrd="1" destOrd="0" presId="urn:microsoft.com/office/officeart/2005/8/layout/chevron2"/>
    <dgm:cxn modelId="{EE87FBA5-A8A2-45EC-B0AE-5158E1C42596}" type="presParOf" srcId="{29845C35-6045-4C42-BE61-FC8417A8C203}" destId="{BA9C24A6-9D3B-4FC8-8731-50DB88983425}" srcOrd="7" destOrd="0" presId="urn:microsoft.com/office/officeart/2005/8/layout/chevron2"/>
    <dgm:cxn modelId="{F3F162F7-A5DE-4C23-B5DF-1D3E47D89A75}" type="presParOf" srcId="{29845C35-6045-4C42-BE61-FC8417A8C203}" destId="{37179DF5-B549-42F9-96E2-0E77CD96C355}" srcOrd="8" destOrd="0" presId="urn:microsoft.com/office/officeart/2005/8/layout/chevron2"/>
    <dgm:cxn modelId="{6AA4F4BC-3177-4160-9322-C350671877D0}" type="presParOf" srcId="{37179DF5-B549-42F9-96E2-0E77CD96C355}" destId="{E81376F8-BF35-4788-B644-FD8A63D9F74C}" srcOrd="0" destOrd="0" presId="urn:microsoft.com/office/officeart/2005/8/layout/chevron2"/>
    <dgm:cxn modelId="{7946E4C8-347D-4074-B7E7-52F6B657F098}" type="presParOf" srcId="{37179DF5-B549-42F9-96E2-0E77CD96C355}" destId="{9D8923E1-C9FE-48D1-8149-E0C262B4337D}" srcOrd="1" destOrd="0" presId="urn:microsoft.com/office/officeart/2005/8/layout/chevron2"/>
    <dgm:cxn modelId="{A8140232-B3B1-4B06-9AA2-234D22B87850}" type="presParOf" srcId="{29845C35-6045-4C42-BE61-FC8417A8C203}" destId="{F24BF019-58FB-4F95-9C05-F9E36714E5A2}" srcOrd="9" destOrd="0" presId="urn:microsoft.com/office/officeart/2005/8/layout/chevron2"/>
    <dgm:cxn modelId="{1536E237-09E8-48AD-BC3F-1B3FF4C0C2C1}" type="presParOf" srcId="{29845C35-6045-4C42-BE61-FC8417A8C203}" destId="{E04CF0A3-D9B7-42B4-BD08-F31BC2AFBFDC}" srcOrd="10" destOrd="0" presId="urn:microsoft.com/office/officeart/2005/8/layout/chevron2"/>
    <dgm:cxn modelId="{2B91CD72-D373-4271-9BF2-680D2EBA8232}" type="presParOf" srcId="{E04CF0A3-D9B7-42B4-BD08-F31BC2AFBFDC}" destId="{C32C9523-488E-4277-B196-E799C22F52C3}" srcOrd="0" destOrd="0" presId="urn:microsoft.com/office/officeart/2005/8/layout/chevron2"/>
    <dgm:cxn modelId="{8A53D14E-7113-4326-B2CD-168C56BF6685}" type="presParOf" srcId="{E04CF0A3-D9B7-42B4-BD08-F31BC2AFBFDC}" destId="{C10172E2-1E38-4937-AE8A-CB989B542FEE}" srcOrd="1" destOrd="0" presId="urn:microsoft.com/office/officeart/2005/8/layout/chevron2"/>
    <dgm:cxn modelId="{5A64B980-7873-4702-A0CC-0DA70C3CDE53}" type="presParOf" srcId="{29845C35-6045-4C42-BE61-FC8417A8C203}" destId="{C9144176-A977-4A08-8758-60E4868E2903}" srcOrd="11" destOrd="0" presId="urn:microsoft.com/office/officeart/2005/8/layout/chevron2"/>
    <dgm:cxn modelId="{E7BFE127-B706-4A3A-8AB3-77A0CC3666CE}" type="presParOf" srcId="{29845C35-6045-4C42-BE61-FC8417A8C203}" destId="{5C6C15B9-88DF-4DBF-A9B0-E872079ABE0F}" srcOrd="12" destOrd="0" presId="urn:microsoft.com/office/officeart/2005/8/layout/chevron2"/>
    <dgm:cxn modelId="{37D0ADCB-C720-4BE0-B1AF-B214801E0F6B}" type="presParOf" srcId="{5C6C15B9-88DF-4DBF-A9B0-E872079ABE0F}" destId="{3095D524-5C62-4F21-9FE9-F69FD0EBC78D}" srcOrd="0" destOrd="0" presId="urn:microsoft.com/office/officeart/2005/8/layout/chevron2"/>
    <dgm:cxn modelId="{E7759AE9-4286-49B5-BFD2-E8DB394967A8}" type="presParOf" srcId="{5C6C15B9-88DF-4DBF-A9B0-E872079ABE0F}" destId="{37DE106B-2CE4-44A4-B5FC-2AA53888BA09}" srcOrd="1" destOrd="0" presId="urn:microsoft.com/office/officeart/2005/8/layout/chevron2"/>
    <dgm:cxn modelId="{86CF8F4C-683F-4416-BF59-E2E34A0EC996}" type="presParOf" srcId="{29845C35-6045-4C42-BE61-FC8417A8C203}" destId="{F4EF25D3-EF07-4E2F-96C3-BD53D73ABCBE}" srcOrd="13" destOrd="0" presId="urn:microsoft.com/office/officeart/2005/8/layout/chevron2"/>
    <dgm:cxn modelId="{D61AE8C3-BC0F-4B54-B788-179C3A5B98B6}" type="presParOf" srcId="{29845C35-6045-4C42-BE61-FC8417A8C203}" destId="{06E772EE-EECF-43B4-9B9A-AB123057DA54}" srcOrd="14" destOrd="0" presId="urn:microsoft.com/office/officeart/2005/8/layout/chevron2"/>
    <dgm:cxn modelId="{1F272151-6B1F-4E89-951F-2D3B56FA048C}" type="presParOf" srcId="{06E772EE-EECF-43B4-9B9A-AB123057DA54}" destId="{BDB0799E-7BFE-4533-B53F-3F94E6585405}" srcOrd="0" destOrd="0" presId="urn:microsoft.com/office/officeart/2005/8/layout/chevron2"/>
    <dgm:cxn modelId="{18406B68-890E-4D8E-85A6-C8ACB92C2A0D}" type="presParOf" srcId="{06E772EE-EECF-43B4-9B9A-AB123057DA54}" destId="{9ADF2B86-C80A-485B-95F2-F3FFEF28FB6E}" srcOrd="1" destOrd="0" presId="urn:microsoft.com/office/officeart/2005/8/layout/chevron2"/>
    <dgm:cxn modelId="{14042882-125B-4A02-A58C-1D604A6734BE}" type="presParOf" srcId="{29845C35-6045-4C42-BE61-FC8417A8C203}" destId="{6FCD8813-D925-4191-AFB3-D417910E071C}" srcOrd="15" destOrd="0" presId="urn:microsoft.com/office/officeart/2005/8/layout/chevron2"/>
    <dgm:cxn modelId="{12C1F9C0-154E-4A9C-BDAB-E1431773AE65}" type="presParOf" srcId="{29845C35-6045-4C42-BE61-FC8417A8C203}" destId="{8E39FE66-2DD6-4FD4-BE12-F6A4BD721AC2}" srcOrd="16" destOrd="0" presId="urn:microsoft.com/office/officeart/2005/8/layout/chevron2"/>
    <dgm:cxn modelId="{363AC9E8-71E1-4F96-AAE7-7F857445FA42}" type="presParOf" srcId="{8E39FE66-2DD6-4FD4-BE12-F6A4BD721AC2}" destId="{0552A6B2-6D15-4879-8281-74EE2756D755}" srcOrd="0" destOrd="0" presId="urn:microsoft.com/office/officeart/2005/8/layout/chevron2"/>
    <dgm:cxn modelId="{4397060A-5747-468D-8BD7-3B1AC7E3F342}" type="presParOf" srcId="{8E39FE66-2DD6-4FD4-BE12-F6A4BD721AC2}" destId="{9C898333-6730-41F5-9628-F345021F4FE0}" srcOrd="1" destOrd="0" presId="urn:microsoft.com/office/officeart/2005/8/layout/chevron2"/>
    <dgm:cxn modelId="{B70F95A2-233F-42C2-8459-B6C0F53BBBC9}" type="presParOf" srcId="{29845C35-6045-4C42-BE61-FC8417A8C203}" destId="{A7759463-4340-4D14-ACEA-1A1570669D7F}" srcOrd="17" destOrd="0" presId="urn:microsoft.com/office/officeart/2005/8/layout/chevron2"/>
    <dgm:cxn modelId="{31EC80CF-C68A-4DF5-854D-5CBA12177B3E}" type="presParOf" srcId="{29845C35-6045-4C42-BE61-FC8417A8C203}" destId="{8B9678CA-E77A-4987-95B7-270F5ECB7042}" srcOrd="18" destOrd="0" presId="urn:microsoft.com/office/officeart/2005/8/layout/chevron2"/>
    <dgm:cxn modelId="{234E2EB1-D64E-4830-BCB8-EC88A491B6FB}" type="presParOf" srcId="{8B9678CA-E77A-4987-95B7-270F5ECB7042}" destId="{D65E7610-9106-48B0-B01D-5464E7308E6A}" srcOrd="0" destOrd="0" presId="urn:microsoft.com/office/officeart/2005/8/layout/chevron2"/>
    <dgm:cxn modelId="{5C7162FB-8D76-433E-95E3-F85BC17DA2FC}" type="presParOf" srcId="{8B9678CA-E77A-4987-95B7-270F5ECB7042}" destId="{136494FF-4AF3-4047-B590-0B9572EF1DD1}" srcOrd="1" destOrd="0" presId="urn:microsoft.com/office/officeart/2005/8/layout/chevron2"/>
    <dgm:cxn modelId="{328B3772-24E8-412D-BEAC-6433AE4B3E1A}" type="presParOf" srcId="{29845C35-6045-4C42-BE61-FC8417A8C203}" destId="{5F75D9D6-665A-4AB5-B433-458A2F40A2BA}" srcOrd="19" destOrd="0" presId="urn:microsoft.com/office/officeart/2005/8/layout/chevron2"/>
    <dgm:cxn modelId="{938ABDED-8F76-4754-8AA6-EE90744B7225}" type="presParOf" srcId="{29845C35-6045-4C42-BE61-FC8417A8C203}" destId="{F52AAAC2-E8CF-4111-873D-81D24F572F54}" srcOrd="20" destOrd="0" presId="urn:microsoft.com/office/officeart/2005/8/layout/chevron2"/>
    <dgm:cxn modelId="{5C5EFBB8-3404-4FCC-A63F-2666FE241343}" type="presParOf" srcId="{F52AAAC2-E8CF-4111-873D-81D24F572F54}" destId="{53CE6B1A-60B2-4D00-9A0B-DB134CB2AD88}" srcOrd="0" destOrd="0" presId="urn:microsoft.com/office/officeart/2005/8/layout/chevron2"/>
    <dgm:cxn modelId="{42E25230-839F-45BC-A010-135C43786A5C}" type="presParOf" srcId="{F52AAAC2-E8CF-4111-873D-81D24F572F54}" destId="{F0456179-641E-4321-A271-184634E03C1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2A3C9-495C-4816-B39F-ECE8292B7AE2}">
      <dsp:nvSpPr>
        <dsp:cNvPr id="0" name=""/>
        <dsp:cNvSpPr/>
      </dsp:nvSpPr>
      <dsp:spPr>
        <a:xfrm rot="5400000">
          <a:off x="-98062" y="99676"/>
          <a:ext cx="653747" cy="457622"/>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uk-UA" sz="1200" kern="1200" dirty="0"/>
        </a:p>
      </dsp:txBody>
      <dsp:txXfrm rot="-5400000">
        <a:off x="1" y="230424"/>
        <a:ext cx="457622" cy="196125"/>
      </dsp:txXfrm>
    </dsp:sp>
    <dsp:sp modelId="{C49BC05C-A4F0-4457-9A69-7FC42185B885}">
      <dsp:nvSpPr>
        <dsp:cNvPr id="0" name=""/>
        <dsp:cNvSpPr/>
      </dsp:nvSpPr>
      <dsp:spPr>
        <a:xfrm rot="5400000">
          <a:off x="4444835" y="-3985598"/>
          <a:ext cx="424935" cy="8399361"/>
        </a:xfrm>
        <a:prstGeom prst="round2Same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uk-UA" sz="2500" kern="1200" dirty="0" smtClean="0"/>
            <a:t>УНІВЕРСАЛЬНІСТЬ</a:t>
          </a:r>
          <a:endParaRPr lang="uk-UA" sz="2500" kern="1200" dirty="0"/>
        </a:p>
      </dsp:txBody>
      <dsp:txXfrm rot="-5400000">
        <a:off x="457622" y="22359"/>
        <a:ext cx="8378617" cy="383447"/>
      </dsp:txXfrm>
    </dsp:sp>
    <dsp:sp modelId="{3F0F70E2-C9CF-4D03-9667-A4112604FE90}">
      <dsp:nvSpPr>
        <dsp:cNvPr id="0" name=""/>
        <dsp:cNvSpPr/>
      </dsp:nvSpPr>
      <dsp:spPr>
        <a:xfrm rot="5400000">
          <a:off x="-98062" y="700914"/>
          <a:ext cx="653747" cy="457622"/>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uk-UA" sz="1200" kern="1200" dirty="0"/>
        </a:p>
      </dsp:txBody>
      <dsp:txXfrm rot="-5400000">
        <a:off x="1" y="831662"/>
        <a:ext cx="457622" cy="196125"/>
      </dsp:txXfrm>
    </dsp:sp>
    <dsp:sp modelId="{6850EAB9-559E-47EF-8CC8-6CDC20909A42}">
      <dsp:nvSpPr>
        <dsp:cNvPr id="0" name=""/>
        <dsp:cNvSpPr/>
      </dsp:nvSpPr>
      <dsp:spPr>
        <a:xfrm rot="5400000">
          <a:off x="4444835" y="-3384359"/>
          <a:ext cx="424935" cy="8399361"/>
        </a:xfrm>
        <a:prstGeom prst="round2Same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uk-UA" sz="2500" kern="1200" dirty="0" smtClean="0"/>
            <a:t>ІННОВАЦІЙНІ УПРАВЛІНСЬКІ МЕТОДИКИ</a:t>
          </a:r>
          <a:endParaRPr lang="uk-UA" sz="2500" kern="1200" dirty="0"/>
        </a:p>
      </dsp:txBody>
      <dsp:txXfrm rot="-5400000">
        <a:off x="457622" y="623598"/>
        <a:ext cx="8378617" cy="383447"/>
      </dsp:txXfrm>
    </dsp:sp>
    <dsp:sp modelId="{91E0E609-1633-46AC-B80D-3C96CC26288A}">
      <dsp:nvSpPr>
        <dsp:cNvPr id="0" name=""/>
        <dsp:cNvSpPr/>
      </dsp:nvSpPr>
      <dsp:spPr>
        <a:xfrm rot="5400000">
          <a:off x="-98062" y="1302153"/>
          <a:ext cx="653747" cy="457622"/>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uk-UA" sz="1200" kern="1200" dirty="0"/>
        </a:p>
      </dsp:txBody>
      <dsp:txXfrm rot="-5400000">
        <a:off x="1" y="1432901"/>
        <a:ext cx="457622" cy="196125"/>
      </dsp:txXfrm>
    </dsp:sp>
    <dsp:sp modelId="{F81F5C16-E0C4-4E85-B91C-A21CC8E882B3}">
      <dsp:nvSpPr>
        <dsp:cNvPr id="0" name=""/>
        <dsp:cNvSpPr/>
      </dsp:nvSpPr>
      <dsp:spPr>
        <a:xfrm rot="5400000">
          <a:off x="4444835" y="-2783121"/>
          <a:ext cx="424935" cy="8399361"/>
        </a:xfrm>
        <a:prstGeom prst="round2Same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uk-UA" sz="2500" kern="1200" dirty="0" smtClean="0"/>
            <a:t>ГЛОБАЛЬНЕ БАЧЕННЯ ПРОБЛЕМ І ВИКЛИКІВ</a:t>
          </a:r>
          <a:endParaRPr lang="uk-UA" sz="2500" kern="1200" dirty="0"/>
        </a:p>
      </dsp:txBody>
      <dsp:txXfrm rot="-5400000">
        <a:off x="457622" y="1224836"/>
        <a:ext cx="8378617" cy="383447"/>
      </dsp:txXfrm>
    </dsp:sp>
    <dsp:sp modelId="{80BBEE95-6EB0-440C-896C-EAB437CA32BE}">
      <dsp:nvSpPr>
        <dsp:cNvPr id="0" name=""/>
        <dsp:cNvSpPr/>
      </dsp:nvSpPr>
      <dsp:spPr>
        <a:xfrm rot="5400000">
          <a:off x="-98062" y="1903391"/>
          <a:ext cx="653747" cy="457622"/>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uk-UA" sz="1200" kern="1200" dirty="0"/>
        </a:p>
      </dsp:txBody>
      <dsp:txXfrm rot="-5400000">
        <a:off x="1" y="2034139"/>
        <a:ext cx="457622" cy="196125"/>
      </dsp:txXfrm>
    </dsp:sp>
    <dsp:sp modelId="{0807DA00-2871-4DD8-9085-7AA67E2918DC}">
      <dsp:nvSpPr>
        <dsp:cNvPr id="0" name=""/>
        <dsp:cNvSpPr/>
      </dsp:nvSpPr>
      <dsp:spPr>
        <a:xfrm rot="5400000">
          <a:off x="4444835" y="-2181883"/>
          <a:ext cx="424935" cy="8399361"/>
        </a:xfrm>
        <a:prstGeom prst="round2Same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uk-UA" sz="2500" kern="1200" dirty="0" smtClean="0"/>
            <a:t>КОМПЕТЕНТІСТНИЙ ПІДХІД</a:t>
          </a:r>
          <a:endParaRPr lang="uk-UA" sz="2500" kern="1200" dirty="0"/>
        </a:p>
      </dsp:txBody>
      <dsp:txXfrm rot="-5400000">
        <a:off x="457622" y="1826074"/>
        <a:ext cx="8378617" cy="383447"/>
      </dsp:txXfrm>
    </dsp:sp>
    <dsp:sp modelId="{E81376F8-BF35-4788-B644-FD8A63D9F74C}">
      <dsp:nvSpPr>
        <dsp:cNvPr id="0" name=""/>
        <dsp:cNvSpPr/>
      </dsp:nvSpPr>
      <dsp:spPr>
        <a:xfrm rot="5400000">
          <a:off x="-98062" y="2504630"/>
          <a:ext cx="653747" cy="457622"/>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uk-UA" sz="1200" kern="1200" dirty="0"/>
        </a:p>
      </dsp:txBody>
      <dsp:txXfrm rot="-5400000">
        <a:off x="1" y="2635378"/>
        <a:ext cx="457622" cy="196125"/>
      </dsp:txXfrm>
    </dsp:sp>
    <dsp:sp modelId="{9D8923E1-C9FE-48D1-8149-E0C262B4337D}">
      <dsp:nvSpPr>
        <dsp:cNvPr id="0" name=""/>
        <dsp:cNvSpPr/>
      </dsp:nvSpPr>
      <dsp:spPr>
        <a:xfrm rot="5400000">
          <a:off x="4444835" y="-1580644"/>
          <a:ext cx="424935" cy="8399361"/>
        </a:xfrm>
        <a:prstGeom prst="round2Same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uk-UA" sz="2500" kern="1200" dirty="0" smtClean="0"/>
            <a:t>АДАПТИВНІСТЬ ДО ГЛОБАЛЬНОГО БІЗНЕС-СЕРЕДОВИЩА</a:t>
          </a:r>
          <a:endParaRPr lang="uk-UA" sz="2500" kern="1200" dirty="0"/>
        </a:p>
      </dsp:txBody>
      <dsp:txXfrm rot="-5400000">
        <a:off x="457622" y="2427313"/>
        <a:ext cx="8378617" cy="383447"/>
      </dsp:txXfrm>
    </dsp:sp>
    <dsp:sp modelId="{C32C9523-488E-4277-B196-E799C22F52C3}">
      <dsp:nvSpPr>
        <dsp:cNvPr id="0" name=""/>
        <dsp:cNvSpPr/>
      </dsp:nvSpPr>
      <dsp:spPr>
        <a:xfrm rot="5400000">
          <a:off x="-98062" y="3105868"/>
          <a:ext cx="653747" cy="457622"/>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uk-UA" sz="1200" kern="1200" dirty="0"/>
        </a:p>
      </dsp:txBody>
      <dsp:txXfrm rot="-5400000">
        <a:off x="1" y="3236616"/>
        <a:ext cx="457622" cy="196125"/>
      </dsp:txXfrm>
    </dsp:sp>
    <dsp:sp modelId="{C10172E2-1E38-4937-AE8A-CB989B542FEE}">
      <dsp:nvSpPr>
        <dsp:cNvPr id="0" name=""/>
        <dsp:cNvSpPr/>
      </dsp:nvSpPr>
      <dsp:spPr>
        <a:xfrm rot="5400000">
          <a:off x="4444835" y="-979406"/>
          <a:ext cx="424935" cy="8399361"/>
        </a:xfrm>
        <a:prstGeom prst="round2Same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uk-UA" sz="2500" kern="1200" dirty="0" smtClean="0"/>
            <a:t>ОРІЄНТАЦІЯ НА РЕЗУЛЬТАТ</a:t>
          </a:r>
          <a:endParaRPr lang="uk-UA" sz="2500" kern="1200" dirty="0"/>
        </a:p>
      </dsp:txBody>
      <dsp:txXfrm rot="-5400000">
        <a:off x="457622" y="3028551"/>
        <a:ext cx="8378617" cy="383447"/>
      </dsp:txXfrm>
    </dsp:sp>
    <dsp:sp modelId="{3095D524-5C62-4F21-9FE9-F69FD0EBC78D}">
      <dsp:nvSpPr>
        <dsp:cNvPr id="0" name=""/>
        <dsp:cNvSpPr/>
      </dsp:nvSpPr>
      <dsp:spPr>
        <a:xfrm rot="5400000">
          <a:off x="-98062" y="3707106"/>
          <a:ext cx="653747" cy="457622"/>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uk-UA" sz="1200" kern="1200" dirty="0"/>
        </a:p>
      </dsp:txBody>
      <dsp:txXfrm rot="-5400000">
        <a:off x="1" y="3837854"/>
        <a:ext cx="457622" cy="196125"/>
      </dsp:txXfrm>
    </dsp:sp>
    <dsp:sp modelId="{37DE106B-2CE4-44A4-B5FC-2AA53888BA09}">
      <dsp:nvSpPr>
        <dsp:cNvPr id="0" name=""/>
        <dsp:cNvSpPr/>
      </dsp:nvSpPr>
      <dsp:spPr>
        <a:xfrm rot="5400000">
          <a:off x="4444835" y="-378167"/>
          <a:ext cx="424935" cy="8399361"/>
        </a:xfrm>
        <a:prstGeom prst="round2Same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uk-UA" sz="2500" kern="1200" dirty="0" smtClean="0"/>
            <a:t>ВИСОКИЙ СТАНДАРТ ЯКОСТІ ОСВІТИ</a:t>
          </a:r>
          <a:endParaRPr lang="uk-UA" sz="2500" kern="1200" dirty="0"/>
        </a:p>
      </dsp:txBody>
      <dsp:txXfrm rot="-5400000">
        <a:off x="457622" y="3629790"/>
        <a:ext cx="8378617" cy="383447"/>
      </dsp:txXfrm>
    </dsp:sp>
    <dsp:sp modelId="{BDB0799E-7BFE-4533-B53F-3F94E6585405}">
      <dsp:nvSpPr>
        <dsp:cNvPr id="0" name=""/>
        <dsp:cNvSpPr/>
      </dsp:nvSpPr>
      <dsp:spPr>
        <a:xfrm rot="5400000">
          <a:off x="-98062" y="4308345"/>
          <a:ext cx="653747" cy="457622"/>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uk-UA" sz="1200" kern="1200" dirty="0"/>
        </a:p>
      </dsp:txBody>
      <dsp:txXfrm rot="-5400000">
        <a:off x="1" y="4439093"/>
        <a:ext cx="457622" cy="196125"/>
      </dsp:txXfrm>
    </dsp:sp>
    <dsp:sp modelId="{9ADF2B86-C80A-485B-95F2-F3FFEF28FB6E}">
      <dsp:nvSpPr>
        <dsp:cNvPr id="0" name=""/>
        <dsp:cNvSpPr/>
      </dsp:nvSpPr>
      <dsp:spPr>
        <a:xfrm rot="5400000">
          <a:off x="4444835" y="223070"/>
          <a:ext cx="424935" cy="8399361"/>
        </a:xfrm>
        <a:prstGeom prst="round2Same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uk-UA" sz="2500" kern="1200" dirty="0" smtClean="0"/>
            <a:t>ВИДАТНІ ПРОФЕСОРИ</a:t>
          </a:r>
          <a:endParaRPr lang="uk-UA" sz="2500" kern="1200" dirty="0"/>
        </a:p>
      </dsp:txBody>
      <dsp:txXfrm rot="-5400000">
        <a:off x="457622" y="4231027"/>
        <a:ext cx="8378617" cy="383447"/>
      </dsp:txXfrm>
    </dsp:sp>
    <dsp:sp modelId="{0552A6B2-6D15-4879-8281-74EE2756D755}">
      <dsp:nvSpPr>
        <dsp:cNvPr id="0" name=""/>
        <dsp:cNvSpPr/>
      </dsp:nvSpPr>
      <dsp:spPr>
        <a:xfrm rot="5400000">
          <a:off x="-98062" y="4909583"/>
          <a:ext cx="653747" cy="457622"/>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uk-UA" sz="1200" kern="1200" dirty="0"/>
        </a:p>
      </dsp:txBody>
      <dsp:txXfrm rot="-5400000">
        <a:off x="1" y="5040331"/>
        <a:ext cx="457622" cy="196125"/>
      </dsp:txXfrm>
    </dsp:sp>
    <dsp:sp modelId="{9C898333-6730-41F5-9628-F345021F4FE0}">
      <dsp:nvSpPr>
        <dsp:cNvPr id="0" name=""/>
        <dsp:cNvSpPr/>
      </dsp:nvSpPr>
      <dsp:spPr>
        <a:xfrm rot="5400000">
          <a:off x="4444835" y="824308"/>
          <a:ext cx="424935" cy="8399361"/>
        </a:xfrm>
        <a:prstGeom prst="round2Same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uk-UA" sz="2500" kern="1200" dirty="0" smtClean="0"/>
            <a:t>ТРЕНІНГОВІ ТА СЕРТИФІКОВАНІ ПРОГРАМИ</a:t>
          </a:r>
          <a:endParaRPr lang="uk-UA" sz="2500" kern="1200" dirty="0"/>
        </a:p>
      </dsp:txBody>
      <dsp:txXfrm rot="-5400000">
        <a:off x="457622" y="4832265"/>
        <a:ext cx="8378617" cy="383447"/>
      </dsp:txXfrm>
    </dsp:sp>
    <dsp:sp modelId="{D65E7610-9106-48B0-B01D-5464E7308E6A}">
      <dsp:nvSpPr>
        <dsp:cNvPr id="0" name=""/>
        <dsp:cNvSpPr/>
      </dsp:nvSpPr>
      <dsp:spPr>
        <a:xfrm rot="5400000">
          <a:off x="-98062" y="5510822"/>
          <a:ext cx="653747" cy="457622"/>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uk-UA" sz="1200" kern="1200" dirty="0"/>
        </a:p>
      </dsp:txBody>
      <dsp:txXfrm rot="-5400000">
        <a:off x="1" y="5641570"/>
        <a:ext cx="457622" cy="196125"/>
      </dsp:txXfrm>
    </dsp:sp>
    <dsp:sp modelId="{136494FF-4AF3-4047-B590-0B9572EF1DD1}">
      <dsp:nvSpPr>
        <dsp:cNvPr id="0" name=""/>
        <dsp:cNvSpPr/>
      </dsp:nvSpPr>
      <dsp:spPr>
        <a:xfrm rot="5400000">
          <a:off x="4444835" y="1425547"/>
          <a:ext cx="424935" cy="8399361"/>
        </a:xfrm>
        <a:prstGeom prst="round2Same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uk-UA" sz="2500" kern="1200" dirty="0" smtClean="0"/>
            <a:t>СУЧАСНИЙ ПОГЛЯД НА БІЗНЕС-ПРАКТИКИ</a:t>
          </a:r>
          <a:endParaRPr lang="uk-UA" sz="2500" kern="1200" dirty="0"/>
        </a:p>
      </dsp:txBody>
      <dsp:txXfrm rot="-5400000">
        <a:off x="457622" y="5433504"/>
        <a:ext cx="8378617" cy="383447"/>
      </dsp:txXfrm>
    </dsp:sp>
    <dsp:sp modelId="{53CE6B1A-60B2-4D00-9A0B-DB134CB2AD88}">
      <dsp:nvSpPr>
        <dsp:cNvPr id="0" name=""/>
        <dsp:cNvSpPr/>
      </dsp:nvSpPr>
      <dsp:spPr>
        <a:xfrm rot="5400000">
          <a:off x="-98062" y="6112060"/>
          <a:ext cx="653747" cy="457622"/>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uk-UA" sz="1200" kern="1200" dirty="0"/>
        </a:p>
      </dsp:txBody>
      <dsp:txXfrm rot="-5400000">
        <a:off x="1" y="6242808"/>
        <a:ext cx="457622" cy="196125"/>
      </dsp:txXfrm>
    </dsp:sp>
    <dsp:sp modelId="{F0456179-641E-4321-A271-184634E03C1B}">
      <dsp:nvSpPr>
        <dsp:cNvPr id="0" name=""/>
        <dsp:cNvSpPr/>
      </dsp:nvSpPr>
      <dsp:spPr>
        <a:xfrm rot="5400000">
          <a:off x="4444835" y="2026785"/>
          <a:ext cx="424935" cy="8399361"/>
        </a:xfrm>
        <a:prstGeom prst="round2Same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uk-UA" sz="2500" kern="1200" dirty="0" smtClean="0"/>
            <a:t>МІЖКУЛЬТУРНА МОВЛЕНЕВА ПРАКТИКА</a:t>
          </a:r>
          <a:endParaRPr lang="uk-UA" sz="2500" kern="1200" dirty="0"/>
        </a:p>
      </dsp:txBody>
      <dsp:txXfrm rot="-5400000">
        <a:off x="457622" y="6034742"/>
        <a:ext cx="8378617" cy="3834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17.05.16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745408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17.05.16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95874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17.05.16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74866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17.05.16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29371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17.05.16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0579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5B106E36-FD25-4E2D-B0AA-010F637433A0}" type="datetimeFigureOut">
              <a:rPr lang="ru-RU" smtClean="0"/>
              <a:pPr/>
              <a:t>17.05.16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70247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5B106E36-FD25-4E2D-B0AA-010F637433A0}" type="datetimeFigureOut">
              <a:rPr lang="ru-RU" smtClean="0"/>
              <a:pPr/>
              <a:t>17.05.16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77029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5B106E36-FD25-4E2D-B0AA-010F637433A0}" type="datetimeFigureOut">
              <a:rPr lang="ru-RU" smtClean="0"/>
              <a:pPr/>
              <a:t>17.05.16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70656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17.05.16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3480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17.05.16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284325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17.05.16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3683313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17.05.16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337528268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jpeg"/><Relationship Id="rId8" Type="http://schemas.openxmlformats.org/officeDocument/2006/relationships/image" Target="../media/image26.png"/><Relationship Id="rId9"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268760"/>
            <a:ext cx="8229600" cy="4176464"/>
          </a:xfrm>
        </p:spPr>
        <p:txBody>
          <a:bodyPr/>
          <a:lstStyle/>
          <a:p>
            <a:pPr algn="dist"/>
            <a:endParaRPr lang="uk-UA" dirty="0"/>
          </a:p>
        </p:txBody>
      </p:sp>
      <p:sp>
        <p:nvSpPr>
          <p:cNvPr id="3" name="Содержимое 2"/>
          <p:cNvSpPr>
            <a:spLocks noGrp="1"/>
          </p:cNvSpPr>
          <p:nvPr>
            <p:ph idx="1"/>
          </p:nvPr>
        </p:nvSpPr>
        <p:spPr>
          <a:xfrm>
            <a:off x="1115616" y="5301208"/>
            <a:ext cx="6933456" cy="1368152"/>
          </a:xfrm>
        </p:spPr>
        <p:style>
          <a:lnRef idx="2">
            <a:schemeClr val="dk1"/>
          </a:lnRef>
          <a:fillRef idx="1">
            <a:schemeClr val="lt1"/>
          </a:fillRef>
          <a:effectRef idx="0">
            <a:schemeClr val="dk1"/>
          </a:effectRef>
          <a:fontRef idx="minor">
            <a:schemeClr val="dk1"/>
          </a:fontRef>
        </p:style>
        <p:txBody>
          <a:bodyPr>
            <a:normAutofit lnSpcReduction="10000"/>
          </a:bodyPr>
          <a:lstStyle/>
          <a:p>
            <a:pPr algn="ctr">
              <a:buNone/>
            </a:pPr>
            <a:r>
              <a:rPr lang="ru-RU" dirty="0" smtClean="0">
                <a:latin typeface="Times New Roman"/>
                <a:cs typeface="Times New Roman"/>
              </a:rPr>
              <a:t>П</a:t>
            </a:r>
            <a:r>
              <a:rPr lang="uk-UA" dirty="0" smtClean="0">
                <a:latin typeface="Times New Roman"/>
                <a:cs typeface="Times New Roman"/>
              </a:rPr>
              <a:t>рограму започатковано у 1997 році</a:t>
            </a:r>
          </a:p>
          <a:p>
            <a:pPr algn="ctr">
              <a:buNone/>
            </a:pPr>
            <a:r>
              <a:rPr lang="uk-UA" sz="1800" dirty="0" smtClean="0">
                <a:latin typeface="Times New Roman"/>
                <a:cs typeface="Times New Roman"/>
              </a:rPr>
              <a:t>серед її більш 5000 випускників </a:t>
            </a:r>
            <a:r>
              <a:rPr lang="ru-RU" sz="1800" dirty="0" smtClean="0">
                <a:latin typeface="Times New Roman"/>
                <a:cs typeface="Times New Roman"/>
              </a:rPr>
              <a:t>–</a:t>
            </a:r>
            <a:r>
              <a:rPr lang="uk-UA" sz="1800" dirty="0" smtClean="0">
                <a:latin typeface="Times New Roman"/>
                <a:cs typeface="Times New Roman"/>
              </a:rPr>
              <a:t> відомі бізнесмени, топ-менеджери міжнародних компаній, професори, аналітики та бізнес консультанти, державні діячі.</a:t>
            </a:r>
            <a:endParaRPr lang="uk-UA" sz="1800" dirty="0">
              <a:latin typeface="Times New Roman"/>
              <a:cs typeface="Times New Roman"/>
            </a:endParaRPr>
          </a:p>
        </p:txBody>
      </p:sp>
      <p:sp>
        <p:nvSpPr>
          <p:cNvPr id="4" name="Лента лицом вверх 3"/>
          <p:cNvSpPr/>
          <p:nvPr/>
        </p:nvSpPr>
        <p:spPr>
          <a:xfrm>
            <a:off x="251520" y="1916832"/>
            <a:ext cx="9001000" cy="3168352"/>
          </a:xfrm>
          <a:prstGeom prst="ribbon2">
            <a:avLst>
              <a:gd name="adj1" fmla="val 16667"/>
              <a:gd name="adj2" fmla="val 72179"/>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uk-UA" sz="2400" b="1" dirty="0" smtClean="0">
                <a:solidFill>
                  <a:schemeClr val="tx1"/>
                </a:solidFill>
                <a:latin typeface="Times New Roman"/>
                <a:cs typeface="Times New Roman"/>
              </a:rPr>
              <a:t>МАГІСТЕРСЬКА ПРОГРАМА</a:t>
            </a:r>
            <a:endParaRPr lang="uk-UA" sz="2400" b="1" dirty="0">
              <a:solidFill>
                <a:schemeClr val="tx1"/>
              </a:solidFill>
              <a:latin typeface="Times New Roman"/>
              <a:cs typeface="Times New Roman"/>
            </a:endParaRPr>
          </a:p>
          <a:p>
            <a:pPr algn="ctr"/>
            <a:endParaRPr lang="uk-UA" sz="1600" dirty="0">
              <a:solidFill>
                <a:schemeClr val="tx1"/>
              </a:solidFill>
              <a:latin typeface="Times New Roman"/>
              <a:cs typeface="Times New Roman"/>
            </a:endParaRPr>
          </a:p>
          <a:p>
            <a:pPr algn="ctr"/>
            <a:r>
              <a:rPr lang="uk-UA" sz="2400" b="1" dirty="0" smtClean="0">
                <a:solidFill>
                  <a:schemeClr val="tx1"/>
                </a:solidFill>
                <a:latin typeface="Times New Roman"/>
                <a:cs typeface="Times New Roman"/>
              </a:rPr>
              <a:t>“УПРАВЛІННЯ </a:t>
            </a:r>
            <a:r>
              <a:rPr lang="uk-UA" sz="2400" b="1" dirty="0">
                <a:solidFill>
                  <a:schemeClr val="tx1"/>
                </a:solidFill>
                <a:latin typeface="Times New Roman"/>
                <a:cs typeface="Times New Roman"/>
              </a:rPr>
              <a:t>МІЖНАРОДНИМ </a:t>
            </a:r>
            <a:r>
              <a:rPr lang="uk-UA" sz="2400" b="1" dirty="0" smtClean="0">
                <a:solidFill>
                  <a:schemeClr val="tx1"/>
                </a:solidFill>
                <a:latin typeface="Times New Roman"/>
                <a:cs typeface="Times New Roman"/>
              </a:rPr>
              <a:t>БІЗНЕСОМ” </a:t>
            </a:r>
          </a:p>
          <a:p>
            <a:pPr algn="ctr"/>
            <a:r>
              <a:rPr lang="ru-RU" sz="2400" b="1" dirty="0" smtClean="0">
                <a:solidFill>
                  <a:schemeClr val="tx1"/>
                </a:solidFill>
                <a:latin typeface="Times New Roman"/>
                <a:cs typeface="Times New Roman"/>
              </a:rPr>
              <a:t>–</a:t>
            </a:r>
            <a:r>
              <a:rPr lang="uk-UA" sz="2400" b="1" dirty="0" smtClean="0">
                <a:solidFill>
                  <a:schemeClr val="tx1"/>
                </a:solidFill>
                <a:latin typeface="Times New Roman"/>
                <a:cs typeface="Times New Roman"/>
              </a:rPr>
              <a:t> це Ваш шлях до успіху у глобальному світі”</a:t>
            </a:r>
            <a:endParaRPr lang="uk-UA" sz="2400" dirty="0">
              <a:solidFill>
                <a:schemeClr val="tx1"/>
              </a:solidFill>
              <a:latin typeface="Times New Roman"/>
              <a:cs typeface="Times New Roman"/>
            </a:endParaRPr>
          </a:p>
        </p:txBody>
      </p:sp>
      <p:pic>
        <p:nvPicPr>
          <p:cNvPr id="5" name="Изображение 4" descr="aa04453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3573016"/>
            <a:ext cx="1859280" cy="3121152"/>
          </a:xfrm>
          <a:prstGeom prst="rect">
            <a:avLst/>
          </a:prstGeom>
        </p:spPr>
      </p:pic>
      <p:pic>
        <p:nvPicPr>
          <p:cNvPr id="6" name="Изображение 5" descr="7459092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544" y="1988840"/>
            <a:ext cx="1944216" cy="3484624"/>
          </a:xfrm>
          <a:prstGeom prst="rect">
            <a:avLst/>
          </a:prstGeom>
        </p:spPr>
      </p:pic>
      <p:sp>
        <p:nvSpPr>
          <p:cNvPr id="7" name="Прямоугольник 6"/>
          <p:cNvSpPr/>
          <p:nvPr/>
        </p:nvSpPr>
        <p:spPr>
          <a:xfrm>
            <a:off x="683568" y="476672"/>
            <a:ext cx="8064896" cy="1200329"/>
          </a:xfrm>
          <a:prstGeom prst="rect">
            <a:avLst/>
          </a:prstGeom>
          <a:solidFill>
            <a:schemeClr val="accent3"/>
          </a:solidFill>
        </p:spPr>
        <p:txBody>
          <a:bodyPr wrap="square">
            <a:spAutoFit/>
          </a:bodyPr>
          <a:lstStyle/>
          <a:p>
            <a:pPr algn="ctr"/>
            <a:r>
              <a:rPr lang="uk-UA" b="1" dirty="0">
                <a:latin typeface="Times New Roman"/>
                <a:cs typeface="Times New Roman"/>
              </a:rPr>
              <a:t>ДВНЗ “КИЇВСЬКИЙ НАЦІОНАЛЬНИЙ ЕКОНОМІЧНИЙ УНІВЕРСИТЕТ </a:t>
            </a:r>
            <a:endParaRPr lang="uk-UA" dirty="0">
              <a:latin typeface="Times New Roman"/>
              <a:cs typeface="Times New Roman"/>
            </a:endParaRPr>
          </a:p>
          <a:p>
            <a:pPr algn="ctr"/>
            <a:r>
              <a:rPr lang="uk-UA" b="1" dirty="0">
                <a:latin typeface="Times New Roman"/>
                <a:cs typeface="Times New Roman"/>
              </a:rPr>
              <a:t>імені Вадима Гетьмана”</a:t>
            </a:r>
            <a:endParaRPr lang="uk-UA" dirty="0">
              <a:latin typeface="Times New Roman"/>
              <a:cs typeface="Times New Roman"/>
            </a:endParaRPr>
          </a:p>
          <a:p>
            <a:pPr algn="ctr"/>
            <a:r>
              <a:rPr lang="uk-UA" b="1" i="1" u="sng" dirty="0">
                <a:latin typeface="Times New Roman"/>
                <a:cs typeface="Times New Roman"/>
              </a:rPr>
              <a:t>Кафедра міжнародного </a:t>
            </a:r>
            <a:r>
              <a:rPr lang="uk-UA" b="1" i="1" u="sng" dirty="0" smtClean="0">
                <a:latin typeface="Times New Roman"/>
                <a:cs typeface="Times New Roman"/>
              </a:rPr>
              <a:t>менеджменту</a:t>
            </a:r>
            <a:endParaRPr lang="uk-UA" i="1" u="sng" dirty="0">
              <a:latin typeface="Times New Roman"/>
              <a:cs typeface="Times New Roman"/>
            </a:endParaRPr>
          </a:p>
        </p:txBody>
      </p:sp>
      <p:pic>
        <p:nvPicPr>
          <p:cNvPr id="8" name="Рисунок 3"/>
          <p:cNvPicPr/>
          <p:nvPr/>
        </p:nvPicPr>
        <p:blipFill>
          <a:blip r:embed="rId4" cstate="print">
            <a:extLst>
              <a:ext uri="{28A0092B-C50C-407E-A947-70E740481C1C}">
                <a14:useLocalDpi xmlns:a14="http://schemas.microsoft.com/office/drawing/2010/main" val="0"/>
              </a:ext>
            </a:extLst>
          </a:blip>
          <a:stretch>
            <a:fillRect/>
          </a:stretch>
        </p:blipFill>
        <p:spPr>
          <a:xfrm>
            <a:off x="395536" y="764704"/>
            <a:ext cx="864096" cy="648072"/>
          </a:xfrm>
          <a:prstGeom prst="rect">
            <a:avLst/>
          </a:prstGeom>
        </p:spPr>
      </p:pic>
    </p:spTree>
    <p:extLst>
      <p:ext uri="{BB962C8B-B14F-4D97-AF65-F5344CB8AC3E}">
        <p14:creationId xmlns:p14="http://schemas.microsoft.com/office/powerpoint/2010/main" val="13567742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4896544" cy="6264696"/>
          </a:xfrm>
        </p:spPr>
        <p:style>
          <a:lnRef idx="2">
            <a:schemeClr val="accent4"/>
          </a:lnRef>
          <a:fillRef idx="1">
            <a:schemeClr val="lt1"/>
          </a:fillRef>
          <a:effectRef idx="0">
            <a:schemeClr val="accent4"/>
          </a:effectRef>
          <a:fontRef idx="minor">
            <a:schemeClr val="dk1"/>
          </a:fontRef>
        </p:style>
        <p:txBody>
          <a:bodyPr>
            <a:normAutofit/>
          </a:bodyPr>
          <a:lstStyle/>
          <a:p>
            <a:r>
              <a:rPr lang="uk-UA"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Керівник ПРОГРАМИ УМБ</a:t>
            </a:r>
            <a:br>
              <a:rPr lang="uk-UA"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br>
            <a:r>
              <a:rPr lang="uk-UA" sz="1800" dirty="0" smtClean="0">
                <a:solidFill>
                  <a:srgbClr val="000090"/>
                </a:solidFill>
                <a:latin typeface="Times New Roman"/>
                <a:cs typeface="Times New Roman"/>
              </a:rPr>
              <a:t>доктор економічних  наук, професор,</a:t>
            </a:r>
            <a:br>
              <a:rPr lang="uk-UA" sz="1800" dirty="0" smtClean="0">
                <a:solidFill>
                  <a:srgbClr val="000090"/>
                </a:solidFill>
                <a:latin typeface="Times New Roman"/>
                <a:cs typeface="Times New Roman"/>
              </a:rPr>
            </a:br>
            <a:r>
              <a:rPr lang="uk-UA" sz="1800" dirty="0" smtClean="0">
                <a:solidFill>
                  <a:srgbClr val="000090"/>
                </a:solidFill>
                <a:latin typeface="Times New Roman"/>
                <a:cs typeface="Times New Roman"/>
              </a:rPr>
              <a:t>перший проректор з науково-педагогічної та наукової роботи  ДВНЗ «КНЕУ </a:t>
            </a:r>
            <a:br>
              <a:rPr lang="uk-UA" sz="1800" dirty="0" smtClean="0">
                <a:solidFill>
                  <a:srgbClr val="000090"/>
                </a:solidFill>
                <a:latin typeface="Times New Roman"/>
                <a:cs typeface="Times New Roman"/>
              </a:rPr>
            </a:br>
            <a:r>
              <a:rPr lang="uk-UA" sz="1800" dirty="0" smtClean="0">
                <a:solidFill>
                  <a:srgbClr val="000090"/>
                </a:solidFill>
                <a:latin typeface="Times New Roman"/>
                <a:cs typeface="Times New Roman"/>
              </a:rPr>
              <a:t>імен Вадима Гетьмана»,</a:t>
            </a:r>
            <a:br>
              <a:rPr lang="uk-UA" sz="1800" dirty="0" smtClean="0">
                <a:solidFill>
                  <a:srgbClr val="000090"/>
                </a:solidFill>
                <a:latin typeface="Times New Roman"/>
                <a:cs typeface="Times New Roman"/>
              </a:rPr>
            </a:br>
            <a:r>
              <a:rPr lang="uk-UA" sz="1800" dirty="0" smtClean="0">
                <a:solidFill>
                  <a:srgbClr val="000090"/>
                </a:solidFill>
                <a:latin typeface="Times New Roman"/>
                <a:cs typeface="Times New Roman"/>
              </a:rPr>
              <a:t>завідувач кафедри міжнародного менеджменту,</a:t>
            </a:r>
            <a:br>
              <a:rPr lang="uk-UA" sz="1800" dirty="0" smtClean="0">
                <a:solidFill>
                  <a:srgbClr val="000090"/>
                </a:solidFill>
                <a:latin typeface="Times New Roman"/>
                <a:cs typeface="Times New Roman"/>
              </a:rPr>
            </a:br>
            <a:r>
              <a:rPr lang="uk-UA" sz="1800" dirty="0" smtClean="0">
                <a:solidFill>
                  <a:srgbClr val="000090"/>
                </a:solidFill>
                <a:latin typeface="Times New Roman"/>
                <a:cs typeface="Times New Roman"/>
              </a:rPr>
              <a:t>директор інституту Глобальної економічної політики</a:t>
            </a:r>
            <a:br>
              <a:rPr lang="uk-UA" sz="1800" dirty="0" smtClean="0">
                <a:solidFill>
                  <a:srgbClr val="000090"/>
                </a:solidFill>
                <a:latin typeface="Times New Roman"/>
                <a:cs typeface="Times New Roman"/>
              </a:rPr>
            </a:br>
            <a:r>
              <a:rPr lang="ru-RU" sz="1800" dirty="0" smtClean="0">
                <a:solidFill>
                  <a:srgbClr val="000090"/>
                </a:solidFill>
                <a:latin typeface="Times New Roman"/>
                <a:cs typeface="Times New Roman"/>
              </a:rPr>
              <a:t/>
            </a:r>
            <a:br>
              <a:rPr lang="ru-RU" sz="1800" dirty="0" smtClean="0">
                <a:solidFill>
                  <a:srgbClr val="000090"/>
                </a:solidFill>
                <a:latin typeface="Times New Roman"/>
                <a:cs typeface="Times New Roman"/>
              </a:rPr>
            </a:br>
            <a:r>
              <a:rPr lang="uk-UA"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rPr>
              <a:t>ЛУК’ЯНЕНКО</a:t>
            </a:r>
            <a:r>
              <a:rPr lang="uk-UA" sz="1800" dirty="0" smtClean="0">
                <a:solidFill>
                  <a:srgbClr val="000090"/>
                </a:solidFill>
                <a:latin typeface="Times New Roman"/>
                <a:cs typeface="Times New Roman"/>
              </a:rPr>
              <a:t> </a:t>
            </a:r>
            <a:br>
              <a:rPr lang="uk-UA" sz="1800" dirty="0" smtClean="0">
                <a:solidFill>
                  <a:srgbClr val="000090"/>
                </a:solidFill>
                <a:latin typeface="Times New Roman"/>
                <a:cs typeface="Times New Roman"/>
              </a:rPr>
            </a:br>
            <a:r>
              <a:rPr lang="uk-UA"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rPr>
              <a:t>ДМИТРО ГРИГОРОВИЧ </a:t>
            </a:r>
            <a:r>
              <a:rPr lang="uk-UA" sz="1800" dirty="0" smtClean="0">
                <a:solidFill>
                  <a:srgbClr val="000090"/>
                </a:solidFill>
                <a:latin typeface="Times New Roman"/>
                <a:cs typeface="Times New Roman"/>
              </a:rPr>
              <a:t/>
            </a:r>
            <a:br>
              <a:rPr lang="uk-UA" sz="1800" dirty="0" smtClean="0">
                <a:solidFill>
                  <a:srgbClr val="000090"/>
                </a:solidFill>
                <a:latin typeface="Times New Roman"/>
                <a:cs typeface="Times New Roman"/>
              </a:rPr>
            </a:br>
            <a:r>
              <a:rPr lang="uk-UA" sz="1800" dirty="0" smtClean="0">
                <a:latin typeface="Times New Roman"/>
                <a:cs typeface="Times New Roman"/>
              </a:rPr>
              <a:t>визнаний фахівець в галузі </a:t>
            </a:r>
            <a:br>
              <a:rPr lang="uk-UA" sz="1800" dirty="0" smtClean="0">
                <a:latin typeface="Times New Roman"/>
                <a:cs typeface="Times New Roman"/>
              </a:rPr>
            </a:br>
            <a:r>
              <a:rPr lang="uk-UA" sz="1800" dirty="0" smtClean="0">
                <a:latin typeface="Times New Roman"/>
                <a:cs typeface="Times New Roman"/>
              </a:rPr>
              <a:t>міжнародної та глобальної економіки, </a:t>
            </a:r>
            <a:br>
              <a:rPr lang="uk-UA" sz="1800" dirty="0" smtClean="0">
                <a:latin typeface="Times New Roman"/>
                <a:cs typeface="Times New Roman"/>
              </a:rPr>
            </a:br>
            <a:r>
              <a:rPr lang="uk-UA" sz="1800" dirty="0" smtClean="0">
                <a:latin typeface="Times New Roman"/>
                <a:cs typeface="Times New Roman"/>
              </a:rPr>
              <a:t>фундатор національної наукової</a:t>
            </a:r>
            <a:br>
              <a:rPr lang="uk-UA" sz="1800" dirty="0" smtClean="0">
                <a:latin typeface="Times New Roman"/>
                <a:cs typeface="Times New Roman"/>
              </a:rPr>
            </a:br>
            <a:r>
              <a:rPr lang="uk-UA" sz="1800" dirty="0" smtClean="0">
                <a:latin typeface="Times New Roman"/>
                <a:cs typeface="Times New Roman"/>
              </a:rPr>
              <a:t>школи міжнародної економіки,</a:t>
            </a:r>
            <a:br>
              <a:rPr lang="uk-UA" sz="1800" dirty="0" smtClean="0">
                <a:latin typeface="Times New Roman"/>
                <a:cs typeface="Times New Roman"/>
              </a:rPr>
            </a:br>
            <a:r>
              <a:rPr lang="uk-UA" sz="1800" dirty="0" smtClean="0">
                <a:latin typeface="Times New Roman"/>
                <a:cs typeface="Times New Roman"/>
              </a:rPr>
              <a:t>лауреат Премії НАН України </a:t>
            </a:r>
            <a:r>
              <a:rPr lang="uk-UA" sz="1800" dirty="0" err="1" smtClean="0">
                <a:latin typeface="Times New Roman"/>
                <a:cs typeface="Times New Roman"/>
              </a:rPr>
              <a:t>ім.Птухи</a:t>
            </a:r>
            <a:r>
              <a:rPr lang="uk-UA" sz="1800" dirty="0" smtClean="0">
                <a:latin typeface="Times New Roman"/>
                <a:cs typeface="Times New Roman"/>
              </a:rPr>
              <a:t>,</a:t>
            </a:r>
            <a:br>
              <a:rPr lang="uk-UA" sz="1800" dirty="0" smtClean="0">
                <a:latin typeface="Times New Roman"/>
                <a:cs typeface="Times New Roman"/>
              </a:rPr>
            </a:br>
            <a:r>
              <a:rPr lang="uk-UA" sz="1800" dirty="0" smtClean="0">
                <a:latin typeface="Times New Roman"/>
                <a:cs typeface="Times New Roman"/>
              </a:rPr>
              <a:t>Академік Української академії наук,</a:t>
            </a:r>
            <a:br>
              <a:rPr lang="uk-UA" sz="1800" dirty="0" smtClean="0">
                <a:latin typeface="Times New Roman"/>
                <a:cs typeface="Times New Roman"/>
              </a:rPr>
            </a:br>
            <a:r>
              <a:rPr lang="uk-UA" sz="1800" dirty="0" smtClean="0">
                <a:latin typeface="Times New Roman"/>
                <a:cs typeface="Times New Roman"/>
              </a:rPr>
              <a:t>Заслужений діяч науки і техніки України,</a:t>
            </a:r>
            <a:br>
              <a:rPr lang="uk-UA" sz="1800" dirty="0" smtClean="0">
                <a:latin typeface="Times New Roman"/>
                <a:cs typeface="Times New Roman"/>
              </a:rPr>
            </a:br>
            <a:r>
              <a:rPr lang="uk-UA" sz="1800" dirty="0" smtClean="0">
                <a:latin typeface="Times New Roman"/>
                <a:cs typeface="Times New Roman"/>
              </a:rPr>
              <a:t>ордени «За заслуги ІІІ-го, ІІ-го та І-го ступенів» </a:t>
            </a:r>
            <a:br>
              <a:rPr lang="uk-UA" sz="1800" dirty="0" smtClean="0">
                <a:latin typeface="Times New Roman"/>
                <a:cs typeface="Times New Roman"/>
              </a:rPr>
            </a:br>
            <a:r>
              <a:rPr lang="uk-UA" sz="1800" dirty="0" smtClean="0">
                <a:latin typeface="Times New Roman"/>
                <a:cs typeface="Times New Roman"/>
              </a:rPr>
              <a:t/>
            </a:r>
            <a:br>
              <a:rPr lang="uk-UA" sz="1800" dirty="0" smtClean="0">
                <a:latin typeface="Times New Roman"/>
                <a:cs typeface="Times New Roman"/>
              </a:rPr>
            </a:br>
            <a:endParaRPr lang="uk-UA"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endParaRPr>
          </a:p>
        </p:txBody>
      </p:sp>
      <p:pic>
        <p:nvPicPr>
          <p:cNvPr id="2050" name="Picture 2" descr="C:\Users\hp\Downloads\IMG_7401.JPG"/>
          <p:cNvPicPr>
            <a:picLocks noGrp="1" noChangeAspect="1" noChangeArrowheads="1"/>
          </p:cNvPicPr>
          <p:nvPr>
            <p:ph idx="1"/>
          </p:nvPr>
        </p:nvPicPr>
        <p:blipFill>
          <a:blip r:embed="rId2" cstate="print"/>
          <a:srcRect t="-1614" b="-1614"/>
          <a:stretch>
            <a:fillRect/>
          </a:stretch>
        </p:blipFill>
        <p:spPr bwMode="auto">
          <a:xfrm>
            <a:off x="5580112" y="404664"/>
            <a:ext cx="3376290" cy="5472608"/>
          </a:xfrm>
          <a:prstGeom prst="rect">
            <a:avLst/>
          </a:prstGeom>
          <a:solidFill>
            <a:schemeClr val="accent3"/>
          </a:solidFill>
          <a:ln>
            <a:solidFill>
              <a:srgbClr val="4F81BD"/>
            </a:solidFill>
          </a:ln>
        </p:spPr>
      </p:pic>
    </p:spTree>
    <p:extLst>
      <p:ext uri="{BB962C8B-B14F-4D97-AF65-F5344CB8AC3E}">
        <p14:creationId xmlns:p14="http://schemas.microsoft.com/office/powerpoint/2010/main" val="789119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67544" y="188640"/>
            <a:ext cx="8229600" cy="1266428"/>
          </a:xfrm>
          <a:solidFill>
            <a:schemeClr val="accent3"/>
          </a:solidFill>
        </p:spPr>
        <p:txBody>
          <a:bodyPr>
            <a:normAutofit/>
          </a:bodyPr>
          <a:lstStyle/>
          <a:p>
            <a:pPr algn="just"/>
            <a:r>
              <a:rPr lang="ru-RU" sz="1800" b="1" i="1" dirty="0" smtClean="0">
                <a:latin typeface="Times New Roman"/>
                <a:cs typeface="Times New Roman"/>
              </a:rPr>
              <a:t>   </a:t>
            </a:r>
            <a:r>
              <a:rPr lang="uk-UA" sz="1800" b="1" i="1" dirty="0" smtClean="0">
                <a:latin typeface="Times New Roman"/>
                <a:cs typeface="Times New Roman"/>
              </a:rPr>
              <a:t>Мета магістерської програми </a:t>
            </a:r>
            <a:r>
              <a:rPr lang="uk-UA" sz="1800" b="1" dirty="0" smtClean="0">
                <a:latin typeface="Times New Roman"/>
                <a:cs typeface="Times New Roman"/>
              </a:rPr>
              <a:t>– формування та розвиток компетенцій і професійних навичок  менеджера  міжнародних компаній, виробничих та функціональних підрозділів транснаціональних корпорацій.</a:t>
            </a:r>
            <a:endParaRPr lang="uk-UA" sz="1800" b="1" dirty="0">
              <a:latin typeface="Times New Roman"/>
              <a:cs typeface="Times New Roman"/>
            </a:endParaRPr>
          </a:p>
        </p:txBody>
      </p:sp>
      <p:sp>
        <p:nvSpPr>
          <p:cNvPr id="4" name="Текст 3"/>
          <p:cNvSpPr>
            <a:spLocks noGrp="1"/>
          </p:cNvSpPr>
          <p:nvPr>
            <p:ph type="body" idx="1"/>
          </p:nvPr>
        </p:nvSpPr>
        <p:spPr>
          <a:xfrm>
            <a:off x="467544" y="1556792"/>
            <a:ext cx="4040188" cy="711770"/>
          </a:xfrm>
          <a:solidFill>
            <a:srgbClr val="9BBB59"/>
          </a:solidFill>
        </p:spPr>
        <p:txBody>
          <a:bodyPr>
            <a:noAutofit/>
          </a:bodyPr>
          <a:lstStyle/>
          <a:p>
            <a:pPr algn="ctr"/>
            <a:r>
              <a:rPr lang="uk-UA" sz="1800" dirty="0">
                <a:latin typeface="Times New Roman" pitchFamily="18" charset="0"/>
                <a:cs typeface="Times New Roman" pitchFamily="18" charset="0"/>
              </a:rPr>
              <a:t>Що отримають випускники програми по її закінченню</a:t>
            </a:r>
            <a:r>
              <a:rPr lang="uk-UA"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sp>
        <p:nvSpPr>
          <p:cNvPr id="5" name="Содержимое 4"/>
          <p:cNvSpPr>
            <a:spLocks noGrp="1"/>
          </p:cNvSpPr>
          <p:nvPr>
            <p:ph sz="half" idx="2"/>
          </p:nvPr>
        </p:nvSpPr>
        <p:spPr>
          <a:xfrm>
            <a:off x="467544" y="2348880"/>
            <a:ext cx="4040188" cy="3951288"/>
          </a:xfrm>
          <a:solidFill>
            <a:srgbClr val="FFFFFF"/>
          </a:solidFill>
        </p:spPr>
        <p:txBody>
          <a:bodyPr>
            <a:normAutofit/>
          </a:bodyPr>
          <a:lstStyle/>
          <a:p>
            <a:pPr marL="0" indent="0">
              <a:buNone/>
            </a:pPr>
            <a:r>
              <a:rPr lang="uk-UA" sz="1400" i="1" dirty="0" smtClean="0">
                <a:latin typeface="Times New Roman"/>
                <a:cs typeface="Times New Roman"/>
              </a:rPr>
              <a:t>вміння: </a:t>
            </a:r>
          </a:p>
          <a:p>
            <a:pPr>
              <a:buFont typeface="Wingdings" charset="2"/>
              <a:buChar char="Ø"/>
            </a:pPr>
            <a:r>
              <a:rPr lang="uk-UA" sz="1400" dirty="0" smtClean="0">
                <a:latin typeface="Times New Roman"/>
                <a:cs typeface="Times New Roman"/>
              </a:rPr>
              <a:t>стратегічного планування міжнародної економічної діяльності та їх організаційно-ресурсного забезпечення;</a:t>
            </a:r>
            <a:endParaRPr lang="ru-RU" sz="1400" dirty="0" smtClean="0">
              <a:latin typeface="Times New Roman"/>
              <a:cs typeface="Times New Roman"/>
            </a:endParaRPr>
          </a:p>
          <a:p>
            <a:pPr lvl="0">
              <a:buFont typeface="Wingdings" charset="2"/>
              <a:buChar char="Ø"/>
            </a:pPr>
            <a:r>
              <a:rPr lang="uk-UA" sz="1400" dirty="0" smtClean="0">
                <a:latin typeface="Times New Roman"/>
                <a:cs typeface="Times New Roman"/>
              </a:rPr>
              <a:t>використання механізмів забезпечення конкурентоспроможності підприємства на національних та міжнародних ринках,</a:t>
            </a:r>
          </a:p>
          <a:p>
            <a:pPr>
              <a:buFont typeface="Wingdings" charset="2"/>
              <a:buChar char="Ø"/>
            </a:pPr>
            <a:r>
              <a:rPr lang="uk-UA" sz="1400" dirty="0" smtClean="0">
                <a:latin typeface="Times New Roman"/>
                <a:cs typeface="Times New Roman"/>
              </a:rPr>
              <a:t>регулювання міжнародної бізнес-діяльності;</a:t>
            </a:r>
          </a:p>
          <a:p>
            <a:pPr marL="0" indent="0">
              <a:buNone/>
            </a:pPr>
            <a:endParaRPr lang="ru-RU" sz="1400" dirty="0" smtClean="0">
              <a:latin typeface="Times New Roman"/>
              <a:cs typeface="Times New Roman"/>
            </a:endParaRPr>
          </a:p>
          <a:p>
            <a:pPr marL="0" indent="0">
              <a:buNone/>
            </a:pPr>
            <a:r>
              <a:rPr lang="uk-UA" sz="1400" i="1" dirty="0" smtClean="0">
                <a:latin typeface="Times New Roman"/>
                <a:cs typeface="Times New Roman"/>
              </a:rPr>
              <a:t>навички:</a:t>
            </a:r>
          </a:p>
          <a:p>
            <a:pPr>
              <a:buFont typeface="Wingdings" charset="2"/>
              <a:buChar char="Ø"/>
            </a:pPr>
            <a:r>
              <a:rPr lang="uk-UA" sz="1400" dirty="0" smtClean="0">
                <a:latin typeface="Times New Roman"/>
                <a:cs typeface="Times New Roman"/>
              </a:rPr>
              <a:t> моніторингу міжнародних ринків; </a:t>
            </a:r>
            <a:endParaRPr lang="ru-RU" sz="1400" dirty="0" smtClean="0">
              <a:latin typeface="Times New Roman"/>
              <a:cs typeface="Times New Roman"/>
            </a:endParaRPr>
          </a:p>
          <a:p>
            <a:pPr>
              <a:buFont typeface="Wingdings" charset="2"/>
              <a:buChar char="Ø"/>
            </a:pPr>
            <a:r>
              <a:rPr lang="uk-UA" sz="1400" dirty="0" smtClean="0">
                <a:latin typeface="Times New Roman"/>
                <a:cs typeface="Times New Roman"/>
              </a:rPr>
              <a:t> міжнародного економічного аналізу і контролінгу; </a:t>
            </a:r>
            <a:endParaRPr lang="ru-RU" sz="1400" dirty="0" smtClean="0">
              <a:latin typeface="Times New Roman"/>
              <a:cs typeface="Times New Roman"/>
            </a:endParaRPr>
          </a:p>
          <a:p>
            <a:pPr lvl="0">
              <a:buFont typeface="Wingdings" charset="2"/>
              <a:buChar char="Ø"/>
            </a:pPr>
            <a:r>
              <a:rPr lang="uk-UA" sz="1400" dirty="0" smtClean="0">
                <a:latin typeface="Times New Roman"/>
                <a:cs typeface="Times New Roman"/>
              </a:rPr>
              <a:t>підвищення управлінської результативності; </a:t>
            </a:r>
            <a:endParaRPr lang="ru-RU" sz="1400" dirty="0" smtClean="0">
              <a:latin typeface="Times New Roman"/>
              <a:cs typeface="Times New Roman"/>
            </a:endParaRPr>
          </a:p>
          <a:p>
            <a:pPr lvl="0">
              <a:buFont typeface="Wingdings" charset="2"/>
              <a:buChar char="Ø"/>
            </a:pPr>
            <a:r>
              <a:rPr lang="uk-UA" sz="1400" dirty="0" smtClean="0">
                <a:latin typeface="Times New Roman"/>
                <a:cs typeface="Times New Roman"/>
              </a:rPr>
              <a:t>роботи у мультинаціональних командах.</a:t>
            </a:r>
            <a:endParaRPr lang="ru-RU" sz="1400" dirty="0">
              <a:latin typeface="Times New Roman"/>
              <a:cs typeface="Times New Roman"/>
            </a:endParaRPr>
          </a:p>
        </p:txBody>
      </p:sp>
      <p:sp>
        <p:nvSpPr>
          <p:cNvPr id="6" name="Текст 5"/>
          <p:cNvSpPr>
            <a:spLocks noGrp="1"/>
          </p:cNvSpPr>
          <p:nvPr>
            <p:ph type="body" sz="quarter" idx="3"/>
          </p:nvPr>
        </p:nvSpPr>
        <p:spPr>
          <a:xfrm>
            <a:off x="4716017" y="1556792"/>
            <a:ext cx="3960440" cy="720080"/>
          </a:xfrm>
          <a:solidFill>
            <a:srgbClr val="9BBB59"/>
          </a:solidFill>
        </p:spPr>
        <p:txBody>
          <a:bodyPr>
            <a:noAutofit/>
          </a:bodyPr>
          <a:lstStyle/>
          <a:p>
            <a:pPr algn="ctr"/>
            <a:r>
              <a:rPr lang="uk-UA" sz="1800" dirty="0" smtClean="0">
                <a:latin typeface="Times New Roman" pitchFamily="18" charset="0"/>
                <a:cs typeface="Times New Roman" pitchFamily="18" charset="0"/>
              </a:rPr>
              <a:t>Конкурентний потенціал  програми:</a:t>
            </a:r>
            <a:endParaRPr lang="ru-RU" sz="1800" dirty="0">
              <a:latin typeface="Times New Roman" pitchFamily="18" charset="0"/>
              <a:cs typeface="Times New Roman" pitchFamily="18" charset="0"/>
            </a:endParaRPr>
          </a:p>
        </p:txBody>
      </p:sp>
      <p:sp>
        <p:nvSpPr>
          <p:cNvPr id="7" name="Содержимое 6"/>
          <p:cNvSpPr>
            <a:spLocks noGrp="1"/>
          </p:cNvSpPr>
          <p:nvPr>
            <p:ph sz="quarter" idx="4"/>
          </p:nvPr>
        </p:nvSpPr>
        <p:spPr>
          <a:xfrm>
            <a:off x="4716016" y="2348880"/>
            <a:ext cx="4041775" cy="3960440"/>
          </a:xfrm>
          <a:solidFill>
            <a:srgbClr val="FFFFFF"/>
          </a:solidFill>
        </p:spPr>
        <p:txBody>
          <a:bodyPr>
            <a:normAutofit/>
          </a:bodyPr>
          <a:lstStyle/>
          <a:p>
            <a:pPr marL="0" lvl="0" indent="0">
              <a:buNone/>
            </a:pPr>
            <a:endParaRPr lang="uk-UA" sz="1400" dirty="0" smtClean="0"/>
          </a:p>
          <a:p>
            <a:pPr marL="0" lvl="0" indent="0">
              <a:buNone/>
            </a:pPr>
            <a:endParaRPr lang="uk-UA" sz="1400" dirty="0"/>
          </a:p>
          <a:p>
            <a:pPr lvl="0">
              <a:buFont typeface="Wingdings" charset="2"/>
              <a:buChar char="ü"/>
            </a:pPr>
            <a:r>
              <a:rPr lang="uk-UA" sz="1400" dirty="0" smtClean="0">
                <a:latin typeface="Times New Roman"/>
                <a:cs typeface="Times New Roman"/>
              </a:rPr>
              <a:t>залучення </a:t>
            </a:r>
            <a:r>
              <a:rPr lang="uk-UA" sz="1400" dirty="0">
                <a:latin typeface="Times New Roman"/>
                <a:cs typeface="Times New Roman"/>
              </a:rPr>
              <a:t>провідних викладачів, які мають досвід </a:t>
            </a:r>
            <a:r>
              <a:rPr lang="uk-UA" sz="1400" dirty="0" smtClean="0">
                <a:latin typeface="Times New Roman"/>
                <a:cs typeface="Times New Roman"/>
              </a:rPr>
              <a:t>роботи в </a:t>
            </a:r>
            <a:r>
              <a:rPr lang="uk-UA" sz="1400" dirty="0">
                <a:latin typeface="Times New Roman"/>
                <a:cs typeface="Times New Roman"/>
              </a:rPr>
              <a:t>зарубіжних </a:t>
            </a:r>
            <a:r>
              <a:rPr lang="uk-UA" sz="1400" dirty="0" smtClean="0">
                <a:latin typeface="Times New Roman"/>
                <a:cs typeface="Times New Roman"/>
              </a:rPr>
              <a:t>університетах і бізнес школах;</a:t>
            </a:r>
            <a:endParaRPr lang="ru-RU" sz="1400" dirty="0">
              <a:latin typeface="Times New Roman"/>
              <a:cs typeface="Times New Roman"/>
            </a:endParaRPr>
          </a:p>
          <a:p>
            <a:pPr lvl="0">
              <a:buFont typeface="Wingdings" charset="2"/>
              <a:buChar char="ü"/>
            </a:pPr>
            <a:r>
              <a:rPr lang="uk-UA" sz="1400" dirty="0">
                <a:latin typeface="Times New Roman"/>
                <a:cs typeface="Times New Roman"/>
              </a:rPr>
              <a:t>проведення інтерактивних лекцій та тренінгів за участю фахівців  – практиків відомих українських та міжнародних компаній;</a:t>
            </a:r>
            <a:endParaRPr lang="ru-RU" sz="1400" dirty="0">
              <a:latin typeface="Times New Roman"/>
              <a:cs typeface="Times New Roman"/>
            </a:endParaRPr>
          </a:p>
          <a:p>
            <a:pPr lvl="0">
              <a:buFont typeface="Wingdings" charset="2"/>
              <a:buChar char="ü"/>
            </a:pPr>
            <a:r>
              <a:rPr lang="uk-UA" sz="1400" dirty="0">
                <a:latin typeface="Times New Roman"/>
                <a:cs typeface="Times New Roman"/>
              </a:rPr>
              <a:t>надання можливості опанувати окремі дисципліни шляхом навчання в закордонних університетах – партнерах </a:t>
            </a:r>
            <a:r>
              <a:rPr lang="uk-UA" sz="1400" dirty="0" smtClean="0">
                <a:latin typeface="Times New Roman"/>
                <a:cs typeface="Times New Roman"/>
              </a:rPr>
              <a:t>КНЕУ.</a:t>
            </a:r>
            <a:endParaRPr lang="ru-RU" sz="1400" dirty="0">
              <a:latin typeface="Times New Roman"/>
              <a:cs typeface="Times New Roman"/>
            </a:endParaRPr>
          </a:p>
        </p:txBody>
      </p:sp>
    </p:spTree>
    <p:extLst>
      <p:ext uri="{BB962C8B-B14F-4D97-AF65-F5344CB8AC3E}">
        <p14:creationId xmlns:p14="http://schemas.microsoft.com/office/powerpoint/2010/main" val="30316707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548680"/>
          </a:xfrm>
        </p:spPr>
        <p:style>
          <a:lnRef idx="3">
            <a:schemeClr val="lt1"/>
          </a:lnRef>
          <a:fillRef idx="1">
            <a:schemeClr val="accent3"/>
          </a:fillRef>
          <a:effectRef idx="1">
            <a:schemeClr val="accent3"/>
          </a:effectRef>
          <a:fontRef idx="minor">
            <a:schemeClr val="lt1"/>
          </a:fontRef>
        </p:style>
        <p:txBody>
          <a:bodyPr>
            <a:normAutofit/>
          </a:bodyPr>
          <a:lstStyle/>
          <a:p>
            <a:r>
              <a:rPr lang="uk-UA" sz="1800" dirty="0" smtClean="0">
                <a:solidFill>
                  <a:schemeClr val="tx1"/>
                </a:solidFill>
                <a:latin typeface="Times New Roman" pitchFamily="18" charset="0"/>
                <a:cs typeface="Times New Roman" pitchFamily="18" charset="0"/>
              </a:rPr>
              <a:t>СТРАТЕГІЧНІ ПЕРЕВАГИ ПРОГРАМИ УМБ</a:t>
            </a:r>
            <a:endParaRPr lang="uk-UA" sz="1800" dirty="0">
              <a:solidFill>
                <a:schemeClr val="tx1"/>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659867643"/>
              </p:ext>
            </p:extLst>
          </p:nvPr>
        </p:nvGraphicFramePr>
        <p:xfrm>
          <a:off x="971600" y="216024"/>
          <a:ext cx="8856984"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Изображение 4" descr="ED000083.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6256" y="4725144"/>
            <a:ext cx="2016224" cy="20162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3"/>
          <p:cNvSpPr>
            <a:spLocks noGrp="1"/>
          </p:cNvSpPr>
          <p:nvPr>
            <p:ph type="title"/>
          </p:nvPr>
        </p:nvSpPr>
        <p:spPr>
          <a:xfrm>
            <a:off x="323528" y="3743"/>
            <a:ext cx="8229600" cy="864096"/>
          </a:xfrm>
          <a:solidFill>
            <a:srgbClr val="008000"/>
          </a:solidFill>
        </p:spPr>
        <p:txBody>
          <a:bodyPr>
            <a:normAutofit fontScale="90000"/>
          </a:bodyPr>
          <a:lstStyle/>
          <a:p>
            <a:r>
              <a:rPr lang="ru-RU" sz="2000" dirty="0" smtClean="0">
                <a:latin typeface="Times New Roman" pitchFamily="18" charset="0"/>
                <a:cs typeface="Times New Roman" pitchFamily="18" charset="0"/>
              </a:rPr>
              <a:t>ДИСЦИПЛІНИ МАГІСТЕРСЬКОЇ ПРОГРАМИ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a:t>
            </a:r>
            <a:r>
              <a:rPr lang="ru-RU" sz="2200" dirty="0" smtClean="0">
                <a:latin typeface="Times New Roman" pitchFamily="18" charset="0"/>
                <a:cs typeface="Times New Roman" pitchFamily="18" charset="0"/>
              </a:rPr>
              <a:t>УПРАВЛІННЯ МІЖНАРОДНИМ БІЗНЕСОМ»</a:t>
            </a:r>
            <a:br>
              <a:rPr lang="ru-RU" sz="2200" dirty="0" smtClean="0">
                <a:latin typeface="Times New Roman" pitchFamily="18" charset="0"/>
                <a:cs typeface="Times New Roman" pitchFamily="18" charset="0"/>
              </a:rPr>
            </a:br>
            <a:endParaRPr lang="ru-RU" sz="2200" dirty="0">
              <a:latin typeface="Times New Roman" pitchFamily="18" charset="0"/>
              <a:cs typeface="Times New Roman" pitchFamily="18" charset="0"/>
            </a:endParaRPr>
          </a:p>
        </p:txBody>
      </p:sp>
      <p:sp>
        <p:nvSpPr>
          <p:cNvPr id="5" name="Содержимое 4"/>
          <p:cNvSpPr>
            <a:spLocks noGrp="1"/>
          </p:cNvSpPr>
          <p:nvPr>
            <p:ph sz="half" idx="1"/>
          </p:nvPr>
        </p:nvSpPr>
        <p:spPr>
          <a:xfrm>
            <a:off x="35496" y="620688"/>
            <a:ext cx="4680520" cy="6237312"/>
          </a:xfrm>
          <a:solidFill>
            <a:schemeClr val="bg1"/>
          </a:solidFill>
        </p:spPr>
        <p:style>
          <a:lnRef idx="1">
            <a:schemeClr val="accent3"/>
          </a:lnRef>
          <a:fillRef idx="2">
            <a:schemeClr val="accent3"/>
          </a:fillRef>
          <a:effectRef idx="1">
            <a:schemeClr val="accent3"/>
          </a:effectRef>
          <a:fontRef idx="minor">
            <a:schemeClr val="dk1"/>
          </a:fontRef>
        </p:style>
        <p:txBody>
          <a:bodyPr>
            <a:noAutofit/>
          </a:bodyPr>
          <a:lstStyle/>
          <a:p>
            <a:pPr marL="0" indent="0" algn="ctr">
              <a:lnSpc>
                <a:spcPct val="80000"/>
              </a:lnSpc>
              <a:buNone/>
            </a:pPr>
            <a:r>
              <a:rPr lang="uk-UA" sz="1400" b="1" dirty="0" smtClean="0">
                <a:latin typeface="Times New Roman"/>
                <a:cs typeface="Times New Roman"/>
              </a:rPr>
              <a:t>МОДУЛЬ НОРМАТИВНИХ ДИСЦИПЛІН :</a:t>
            </a:r>
          </a:p>
          <a:p>
            <a:pPr>
              <a:lnSpc>
                <a:spcPct val="80000"/>
              </a:lnSpc>
              <a:buFont typeface="Wingdings" charset="2"/>
              <a:buChar char="u"/>
            </a:pPr>
            <a:r>
              <a:rPr lang="uk-UA" sz="1400" dirty="0" smtClean="0">
                <a:latin typeface="Times New Roman"/>
                <a:cs typeface="Times New Roman"/>
              </a:rPr>
              <a:t>Глобальна економіка </a:t>
            </a:r>
          </a:p>
          <a:p>
            <a:pPr marL="0" indent="0">
              <a:lnSpc>
                <a:spcPct val="50000"/>
              </a:lnSpc>
              <a:buNone/>
            </a:pPr>
            <a:r>
              <a:rPr lang="uk-UA" sz="1400" dirty="0" smtClean="0">
                <a:latin typeface="Times New Roman"/>
                <a:cs typeface="Times New Roman"/>
              </a:rPr>
              <a:t>                                         професор, д.е.н. Лук’яненко Д.Г.               </a:t>
            </a:r>
          </a:p>
          <a:p>
            <a:pPr marL="0" indent="0">
              <a:lnSpc>
                <a:spcPct val="50000"/>
              </a:lnSpc>
              <a:buNone/>
            </a:pPr>
            <a:r>
              <a:rPr lang="uk-UA" sz="1400" dirty="0" smtClean="0">
                <a:latin typeface="Times New Roman"/>
                <a:cs typeface="Times New Roman"/>
              </a:rPr>
              <a:t>                                         професор, д.е.н. Кальченко Т.В.</a:t>
            </a:r>
          </a:p>
          <a:p>
            <a:pPr>
              <a:lnSpc>
                <a:spcPct val="50000"/>
              </a:lnSpc>
              <a:buFont typeface="Wingdings" charset="2"/>
              <a:buChar char="u"/>
            </a:pPr>
            <a:r>
              <a:rPr lang="uk-UA" sz="1400" dirty="0" smtClean="0">
                <a:latin typeface="Times New Roman"/>
                <a:cs typeface="Times New Roman"/>
              </a:rPr>
              <a:t>Соціальна відповідальність  </a:t>
            </a:r>
          </a:p>
          <a:p>
            <a:pPr marL="0" indent="0">
              <a:lnSpc>
                <a:spcPct val="80000"/>
              </a:lnSpc>
              <a:buNone/>
            </a:pPr>
            <a:r>
              <a:rPr lang="uk-UA" sz="1400" dirty="0" smtClean="0">
                <a:latin typeface="Times New Roman"/>
                <a:cs typeface="Times New Roman"/>
              </a:rPr>
              <a:t>                                            доцент, к.е.н. Шкода Т.Н.</a:t>
            </a:r>
          </a:p>
          <a:p>
            <a:pPr>
              <a:lnSpc>
                <a:spcPct val="80000"/>
              </a:lnSpc>
              <a:buFont typeface="Wingdings" charset="2"/>
              <a:buChar char="u"/>
            </a:pPr>
            <a:r>
              <a:rPr lang="uk-UA" sz="1400" dirty="0" smtClean="0">
                <a:latin typeface="Times New Roman"/>
                <a:cs typeface="Times New Roman"/>
              </a:rPr>
              <a:t>Інноваційний розвиток підприємств </a:t>
            </a:r>
          </a:p>
          <a:p>
            <a:pPr marL="0" indent="0">
              <a:lnSpc>
                <a:spcPct val="80000"/>
              </a:lnSpc>
              <a:buNone/>
            </a:pPr>
            <a:r>
              <a:rPr lang="uk-UA" sz="1400" dirty="0" smtClean="0">
                <a:latin typeface="Times New Roman"/>
                <a:cs typeface="Times New Roman"/>
              </a:rPr>
              <a:t>                                         професор , д.е.н. Павленко І.А.</a:t>
            </a:r>
          </a:p>
          <a:p>
            <a:pPr>
              <a:lnSpc>
                <a:spcPct val="80000"/>
              </a:lnSpc>
              <a:buFont typeface="Wingdings" charset="2"/>
              <a:buChar char="u"/>
            </a:pPr>
            <a:r>
              <a:rPr lang="uk-UA" sz="1400" dirty="0" smtClean="0">
                <a:latin typeface="Times New Roman"/>
                <a:cs typeface="Times New Roman"/>
              </a:rPr>
              <a:t>Міжнародні стратегії економічного розвитку       </a:t>
            </a:r>
          </a:p>
          <a:p>
            <a:pPr marL="0" indent="0">
              <a:lnSpc>
                <a:spcPct val="80000"/>
              </a:lnSpc>
              <a:buNone/>
            </a:pPr>
            <a:r>
              <a:rPr lang="uk-UA" sz="1400" dirty="0" smtClean="0">
                <a:latin typeface="Times New Roman"/>
                <a:cs typeface="Times New Roman"/>
              </a:rPr>
              <a:t>                                                доцент, к.е.н. </a:t>
            </a:r>
            <a:r>
              <a:rPr lang="uk-UA" sz="1400" dirty="0" err="1" smtClean="0">
                <a:latin typeface="Times New Roman"/>
                <a:cs typeface="Times New Roman"/>
              </a:rPr>
              <a:t>Ткаленко</a:t>
            </a:r>
            <a:r>
              <a:rPr lang="uk-UA" sz="1400" dirty="0">
                <a:latin typeface="Times New Roman"/>
                <a:cs typeface="Times New Roman"/>
              </a:rPr>
              <a:t> </a:t>
            </a:r>
            <a:r>
              <a:rPr lang="uk-UA" sz="1400" dirty="0" smtClean="0">
                <a:latin typeface="Times New Roman"/>
                <a:cs typeface="Times New Roman"/>
              </a:rPr>
              <a:t>С.І.</a:t>
            </a:r>
          </a:p>
          <a:p>
            <a:pPr>
              <a:lnSpc>
                <a:spcPct val="60000"/>
              </a:lnSpc>
              <a:buFont typeface="Wingdings" charset="2"/>
              <a:buChar char="u"/>
            </a:pPr>
            <a:r>
              <a:rPr lang="uk-UA" sz="1400" dirty="0" smtClean="0">
                <a:latin typeface="Times New Roman"/>
                <a:cs typeface="Times New Roman"/>
              </a:rPr>
              <a:t>Міжнародний менеджмент </a:t>
            </a:r>
          </a:p>
          <a:p>
            <a:pPr marL="0" indent="0">
              <a:lnSpc>
                <a:spcPct val="60000"/>
              </a:lnSpc>
              <a:buNone/>
            </a:pPr>
            <a:r>
              <a:rPr lang="uk-UA" sz="1400" dirty="0" smtClean="0">
                <a:latin typeface="Times New Roman"/>
                <a:cs typeface="Times New Roman"/>
              </a:rPr>
              <a:t>                                            професор, д.е.н. Панченко Є.Г.  </a:t>
            </a:r>
          </a:p>
          <a:p>
            <a:pPr marL="0" indent="0">
              <a:lnSpc>
                <a:spcPct val="60000"/>
              </a:lnSpc>
              <a:buNone/>
            </a:pPr>
            <a:r>
              <a:rPr lang="uk-UA" sz="1400" dirty="0" smtClean="0">
                <a:latin typeface="Times New Roman"/>
                <a:cs typeface="Times New Roman"/>
              </a:rPr>
              <a:t>                                            доцент, к.е.н. </a:t>
            </a:r>
            <a:r>
              <a:rPr lang="uk-UA" sz="1400" dirty="0" err="1" smtClean="0">
                <a:latin typeface="Times New Roman"/>
                <a:ea typeface="华文楷体"/>
                <a:cs typeface="Times New Roman"/>
              </a:rPr>
              <a:t>Кір’якова</a:t>
            </a:r>
            <a:r>
              <a:rPr lang="uk-UA" sz="1400" dirty="0">
                <a:latin typeface="Times New Roman"/>
                <a:ea typeface="华文楷体"/>
                <a:cs typeface="Times New Roman"/>
              </a:rPr>
              <a:t> </a:t>
            </a:r>
            <a:r>
              <a:rPr lang="uk-UA" sz="1400" dirty="0" smtClean="0">
                <a:latin typeface="Times New Roman"/>
                <a:ea typeface="华文楷体"/>
                <a:cs typeface="Times New Roman"/>
              </a:rPr>
              <a:t>М.Є.</a:t>
            </a:r>
            <a:endParaRPr lang="uk-UA" sz="1400" dirty="0" smtClean="0">
              <a:latin typeface="Times New Roman"/>
              <a:cs typeface="Times New Roman"/>
            </a:endParaRPr>
          </a:p>
          <a:p>
            <a:pPr>
              <a:lnSpc>
                <a:spcPct val="80000"/>
              </a:lnSpc>
              <a:buFont typeface="Wingdings" charset="2"/>
              <a:buChar char="u"/>
            </a:pPr>
            <a:r>
              <a:rPr lang="uk-UA" sz="1400" dirty="0" smtClean="0">
                <a:latin typeface="Times New Roman"/>
                <a:cs typeface="Times New Roman"/>
              </a:rPr>
              <a:t>Управління міжнародною конкурентоспроможністю </a:t>
            </a:r>
          </a:p>
          <a:p>
            <a:pPr marL="0" indent="0">
              <a:lnSpc>
                <a:spcPct val="80000"/>
              </a:lnSpc>
              <a:buNone/>
            </a:pPr>
            <a:r>
              <a:rPr lang="uk-UA" sz="1400" dirty="0" smtClean="0">
                <a:latin typeface="Times New Roman"/>
                <a:cs typeface="Times New Roman"/>
              </a:rPr>
              <a:t>                                            професор, д.е.н. Антонюк Л.Л.</a:t>
            </a:r>
          </a:p>
          <a:p>
            <a:pPr>
              <a:lnSpc>
                <a:spcPct val="60000"/>
              </a:lnSpc>
              <a:buFont typeface="Wingdings" charset="2"/>
              <a:buChar char="u"/>
            </a:pPr>
            <a:r>
              <a:rPr lang="uk-UA" sz="1400" dirty="0" smtClean="0">
                <a:latin typeface="Times New Roman"/>
                <a:cs typeface="Times New Roman"/>
              </a:rPr>
              <a:t>Облік та звітність за ОСФЗ </a:t>
            </a:r>
          </a:p>
          <a:p>
            <a:pPr marL="0" indent="0">
              <a:lnSpc>
                <a:spcPct val="60000"/>
              </a:lnSpc>
              <a:buNone/>
            </a:pPr>
            <a:r>
              <a:rPr lang="uk-UA" sz="1400" dirty="0" smtClean="0">
                <a:latin typeface="Times New Roman"/>
                <a:cs typeface="Times New Roman"/>
              </a:rPr>
              <a:t>                                      професор, к.е.н. </a:t>
            </a:r>
            <a:r>
              <a:rPr lang="uk-UA" sz="1400" dirty="0" err="1" smtClean="0">
                <a:latin typeface="Times New Roman"/>
                <a:cs typeface="Times New Roman"/>
              </a:rPr>
              <a:t>Небильцова</a:t>
            </a:r>
            <a:r>
              <a:rPr lang="uk-UA" sz="1400" dirty="0" smtClean="0">
                <a:latin typeface="Times New Roman"/>
                <a:cs typeface="Times New Roman"/>
              </a:rPr>
              <a:t> О.В.</a:t>
            </a:r>
          </a:p>
          <a:p>
            <a:pPr algn="just">
              <a:lnSpc>
                <a:spcPct val="80000"/>
              </a:lnSpc>
              <a:buFont typeface="Wingdings" charset="2"/>
              <a:buChar char="u"/>
            </a:pPr>
            <a:r>
              <a:rPr lang="uk-UA" sz="1400" dirty="0" smtClean="0">
                <a:latin typeface="Times New Roman"/>
                <a:cs typeface="Times New Roman"/>
              </a:rPr>
              <a:t>Міжкультурна комунікація </a:t>
            </a:r>
          </a:p>
          <a:p>
            <a:pPr marL="0" indent="0" algn="just">
              <a:lnSpc>
                <a:spcPct val="50000"/>
              </a:lnSpc>
              <a:buNone/>
            </a:pPr>
            <a:r>
              <a:rPr lang="uk-UA" sz="1400" dirty="0" smtClean="0">
                <a:latin typeface="Times New Roman"/>
                <a:cs typeface="Times New Roman"/>
              </a:rPr>
              <a:t>       доцент, </a:t>
            </a:r>
            <a:r>
              <a:rPr lang="uk-UA" sz="1400" dirty="0" err="1" smtClean="0">
                <a:latin typeface="Times New Roman"/>
                <a:cs typeface="Times New Roman"/>
              </a:rPr>
              <a:t>к.ф.н</a:t>
            </a:r>
            <a:r>
              <a:rPr lang="uk-UA" sz="1400" dirty="0" smtClean="0">
                <a:latin typeface="Times New Roman"/>
                <a:cs typeface="Times New Roman"/>
              </a:rPr>
              <a:t>.  Шевченко О.Л., </a:t>
            </a:r>
            <a:r>
              <a:rPr lang="uk-UA" sz="1400" dirty="0" err="1" smtClean="0">
                <a:latin typeface="Times New Roman"/>
                <a:cs typeface="Times New Roman"/>
              </a:rPr>
              <a:t>Циркун</a:t>
            </a:r>
            <a:r>
              <a:rPr lang="uk-UA" sz="1400" dirty="0" smtClean="0">
                <a:latin typeface="Times New Roman"/>
                <a:cs typeface="Times New Roman"/>
              </a:rPr>
              <a:t> О.І., </a:t>
            </a:r>
          </a:p>
          <a:p>
            <a:pPr marL="0" indent="0" algn="just">
              <a:lnSpc>
                <a:spcPct val="50000"/>
              </a:lnSpc>
              <a:buNone/>
            </a:pPr>
            <a:r>
              <a:rPr lang="uk-UA" sz="1400" dirty="0" smtClean="0">
                <a:latin typeface="Times New Roman"/>
                <a:cs typeface="Times New Roman"/>
              </a:rPr>
              <a:t>       доцент, </a:t>
            </a:r>
            <a:r>
              <a:rPr lang="uk-UA" sz="1400" dirty="0" err="1" smtClean="0">
                <a:latin typeface="Times New Roman"/>
                <a:cs typeface="Times New Roman"/>
              </a:rPr>
              <a:t>к.п.н</a:t>
            </a:r>
            <a:r>
              <a:rPr lang="uk-UA" sz="1400" dirty="0" smtClean="0">
                <a:latin typeface="Times New Roman"/>
                <a:cs typeface="Times New Roman"/>
              </a:rPr>
              <a:t>. Капустіна О.В.,   кафедри іноземних мов</a:t>
            </a:r>
          </a:p>
          <a:p>
            <a:pPr marL="0" indent="0">
              <a:lnSpc>
                <a:spcPct val="50000"/>
              </a:lnSpc>
              <a:buNone/>
            </a:pPr>
            <a:endParaRPr lang="uk-UA" sz="1400" dirty="0" smtClean="0">
              <a:latin typeface="Times New Roman"/>
              <a:cs typeface="Times New Roman"/>
            </a:endParaRPr>
          </a:p>
          <a:p>
            <a:pPr marL="0" indent="0">
              <a:lnSpc>
                <a:spcPct val="70000"/>
              </a:lnSpc>
              <a:buNone/>
            </a:pPr>
            <a:r>
              <a:rPr lang="uk-UA" sz="1400" b="1" dirty="0">
                <a:latin typeface="Times New Roman"/>
                <a:cs typeface="Times New Roman"/>
              </a:rPr>
              <a:t>МОДУЛЬ </a:t>
            </a:r>
            <a:r>
              <a:rPr lang="uk-UA" sz="1400" b="1" dirty="0" smtClean="0">
                <a:latin typeface="Times New Roman"/>
                <a:cs typeface="Times New Roman"/>
              </a:rPr>
              <a:t>ДИСЦИПЛІН ЗА ВИБОРОМ СТУДЕНТА(2):</a:t>
            </a:r>
          </a:p>
          <a:p>
            <a:pPr>
              <a:lnSpc>
                <a:spcPct val="70000"/>
              </a:lnSpc>
              <a:buFont typeface="Wingdings" charset="2"/>
              <a:buChar char="ü"/>
            </a:pPr>
            <a:r>
              <a:rPr lang="uk-UA" sz="1200" dirty="0" smtClean="0">
                <a:latin typeface="Times New Roman"/>
                <a:cs typeface="Times New Roman"/>
              </a:rPr>
              <a:t>Міжнародний інноваційний менеджмент </a:t>
            </a:r>
          </a:p>
          <a:p>
            <a:pPr marL="0" indent="0">
              <a:lnSpc>
                <a:spcPct val="70000"/>
              </a:lnSpc>
              <a:buNone/>
            </a:pPr>
            <a:r>
              <a:rPr lang="uk-UA" sz="1200" dirty="0" smtClean="0">
                <a:latin typeface="Times New Roman"/>
                <a:cs typeface="Times New Roman"/>
              </a:rPr>
              <a:t>                                            професор, д.е.н. Панченко Є.Г.       </a:t>
            </a:r>
          </a:p>
          <a:p>
            <a:pPr marL="0" indent="0">
              <a:lnSpc>
                <a:spcPct val="70000"/>
              </a:lnSpc>
              <a:buNone/>
            </a:pPr>
            <a:r>
              <a:rPr lang="uk-UA" sz="1200" dirty="0" smtClean="0">
                <a:latin typeface="Times New Roman"/>
                <a:cs typeface="Times New Roman"/>
              </a:rPr>
              <a:t>                                            доцент, к.е.н. </a:t>
            </a:r>
            <a:r>
              <a:rPr lang="uk-UA" sz="1200" dirty="0" err="1" smtClean="0">
                <a:latin typeface="Times New Roman"/>
                <a:ea typeface="华文楷体"/>
                <a:cs typeface="Times New Roman"/>
              </a:rPr>
              <a:t>Кір’якова</a:t>
            </a:r>
            <a:r>
              <a:rPr lang="uk-UA" sz="1200" dirty="0" smtClean="0">
                <a:latin typeface="Times New Roman"/>
                <a:ea typeface="华文楷体"/>
                <a:cs typeface="Times New Roman"/>
              </a:rPr>
              <a:t> М.Є.</a:t>
            </a:r>
            <a:endParaRPr lang="uk-UA" sz="1200" dirty="0" smtClean="0">
              <a:latin typeface="Times New Roman"/>
              <a:cs typeface="Times New Roman"/>
            </a:endParaRPr>
          </a:p>
          <a:p>
            <a:pPr>
              <a:lnSpc>
                <a:spcPct val="70000"/>
              </a:lnSpc>
              <a:buFont typeface="Wingdings" charset="2"/>
              <a:buChar char="ü"/>
            </a:pPr>
            <a:r>
              <a:rPr lang="uk-UA" sz="1200" dirty="0" smtClean="0">
                <a:latin typeface="Times New Roman"/>
                <a:cs typeface="Times New Roman"/>
              </a:rPr>
              <a:t>Європейський бізнес      доцент, к.е.н. Федірко О.А.</a:t>
            </a:r>
          </a:p>
          <a:p>
            <a:pPr>
              <a:lnSpc>
                <a:spcPct val="70000"/>
              </a:lnSpc>
              <a:buFont typeface="Wingdings" charset="2"/>
              <a:buChar char="ü"/>
            </a:pPr>
            <a:r>
              <a:rPr lang="uk-UA" sz="1200" dirty="0" smtClean="0">
                <a:latin typeface="Times New Roman"/>
                <a:cs typeface="Times New Roman"/>
              </a:rPr>
              <a:t>Податкові системи європейських країн </a:t>
            </a:r>
          </a:p>
          <a:p>
            <a:pPr marL="0" indent="0">
              <a:lnSpc>
                <a:spcPct val="70000"/>
              </a:lnSpc>
              <a:buNone/>
            </a:pPr>
            <a:r>
              <a:rPr lang="uk-UA" sz="1200" dirty="0" smtClean="0">
                <a:latin typeface="Times New Roman"/>
                <a:cs typeface="Times New Roman"/>
              </a:rPr>
              <a:t>                                          доцент, к.е.н. Максименко А.В.</a:t>
            </a:r>
          </a:p>
          <a:p>
            <a:pPr>
              <a:lnSpc>
                <a:spcPct val="70000"/>
              </a:lnSpc>
              <a:buFont typeface="Wingdings" charset="2"/>
              <a:buChar char="ü"/>
            </a:pPr>
            <a:r>
              <a:rPr lang="uk-UA" sz="1200" dirty="0" smtClean="0">
                <a:latin typeface="Times New Roman"/>
                <a:cs typeface="Times New Roman"/>
              </a:rPr>
              <a:t>Глобальна фінансова безпека </a:t>
            </a:r>
          </a:p>
          <a:p>
            <a:pPr marL="0" indent="0">
              <a:lnSpc>
                <a:spcPct val="70000"/>
              </a:lnSpc>
              <a:buNone/>
            </a:pPr>
            <a:r>
              <a:rPr lang="uk-UA" sz="1200" dirty="0" smtClean="0">
                <a:latin typeface="Times New Roman"/>
                <a:cs typeface="Times New Roman"/>
              </a:rPr>
              <a:t>                                                 доцент, д.е.н. Токар В.В.</a:t>
            </a:r>
          </a:p>
          <a:p>
            <a:pPr>
              <a:lnSpc>
                <a:spcPct val="70000"/>
              </a:lnSpc>
              <a:buFont typeface="Wingdings" charset="2"/>
              <a:buChar char="ü"/>
            </a:pPr>
            <a:r>
              <a:rPr lang="uk-UA" sz="1200" dirty="0" smtClean="0">
                <a:latin typeface="Times New Roman"/>
                <a:cs typeface="Times New Roman"/>
              </a:rPr>
              <a:t>Торгова політика та комерційна дипломатія</a:t>
            </a:r>
          </a:p>
          <a:p>
            <a:pPr marL="0" indent="0">
              <a:lnSpc>
                <a:spcPct val="70000"/>
              </a:lnSpc>
              <a:buNone/>
            </a:pPr>
            <a:r>
              <a:rPr lang="uk-UA" sz="1200" dirty="0" smtClean="0">
                <a:latin typeface="Times New Roman"/>
                <a:cs typeface="Times New Roman"/>
              </a:rPr>
              <a:t>                                             доцент, д.е.н. Яценко О.М.</a:t>
            </a:r>
          </a:p>
          <a:p>
            <a:pPr>
              <a:lnSpc>
                <a:spcPct val="70000"/>
              </a:lnSpc>
              <a:buFont typeface="Wingdings" charset="2"/>
              <a:buChar char="ü"/>
            </a:pPr>
            <a:r>
              <a:rPr lang="uk-UA" sz="1200" dirty="0" smtClean="0">
                <a:latin typeface="Times New Roman"/>
                <a:cs typeface="Times New Roman"/>
              </a:rPr>
              <a:t>Управління інтелектуальною власністю  </a:t>
            </a:r>
          </a:p>
          <a:p>
            <a:pPr marL="0" indent="0">
              <a:lnSpc>
                <a:spcPct val="70000"/>
              </a:lnSpc>
              <a:buNone/>
            </a:pPr>
            <a:r>
              <a:rPr lang="uk-UA" sz="1200" dirty="0" smtClean="0">
                <a:latin typeface="Times New Roman"/>
                <a:cs typeface="Times New Roman"/>
              </a:rPr>
              <a:t>                                             доцент, к.е.н. Ільницький Д.О.</a:t>
            </a:r>
          </a:p>
          <a:p>
            <a:pPr>
              <a:buFont typeface="Wingdings" charset="2"/>
              <a:buChar char="ü"/>
            </a:pPr>
            <a:endParaRPr lang="ru-RU" sz="1600" dirty="0"/>
          </a:p>
        </p:txBody>
      </p:sp>
      <p:sp>
        <p:nvSpPr>
          <p:cNvPr id="6" name="Содержимое 5"/>
          <p:cNvSpPr>
            <a:spLocks noGrp="1"/>
          </p:cNvSpPr>
          <p:nvPr>
            <p:ph sz="half" idx="2"/>
          </p:nvPr>
        </p:nvSpPr>
        <p:spPr>
          <a:xfrm>
            <a:off x="4863604" y="620688"/>
            <a:ext cx="4248472" cy="6237312"/>
          </a:xfrm>
          <a:solidFill>
            <a:schemeClr val="bg1"/>
          </a:solidFill>
        </p:spPr>
        <p:txBody>
          <a:bodyPr>
            <a:normAutofit/>
          </a:bodyPr>
          <a:lstStyle/>
          <a:p>
            <a:pPr marL="0" indent="0" algn="ctr">
              <a:buNone/>
            </a:pPr>
            <a:r>
              <a:rPr lang="uk-UA" sz="1400" b="1" dirty="0" smtClean="0">
                <a:latin typeface="Times New Roman"/>
                <a:cs typeface="Times New Roman"/>
              </a:rPr>
              <a:t>МОДУЛЬ СПЕЦІАЛЬНОЇ ПІДГОТОВКИ ПРОГРАМИ УМБ:</a:t>
            </a:r>
          </a:p>
          <a:p>
            <a:pPr>
              <a:lnSpc>
                <a:spcPct val="80000"/>
              </a:lnSpc>
              <a:buFont typeface="Wingdings" charset="2"/>
              <a:buChar char="u"/>
            </a:pPr>
            <a:r>
              <a:rPr lang="uk-UA" sz="1400" dirty="0" smtClean="0">
                <a:latin typeface="Times New Roman"/>
                <a:ea typeface="华文楷体"/>
                <a:cs typeface="Times New Roman"/>
              </a:rPr>
              <a:t>Управління міжнародним маркетингом </a:t>
            </a:r>
          </a:p>
          <a:p>
            <a:pPr marL="0" indent="0">
              <a:lnSpc>
                <a:spcPct val="80000"/>
              </a:lnSpc>
              <a:buNone/>
            </a:pPr>
            <a:r>
              <a:rPr lang="uk-UA" sz="1400" dirty="0" smtClean="0">
                <a:latin typeface="Times New Roman"/>
                <a:ea typeface="华文楷体"/>
                <a:cs typeface="Times New Roman"/>
              </a:rPr>
              <a:t>                            доцент, к.е.н. </a:t>
            </a:r>
            <a:r>
              <a:rPr lang="uk-UA" sz="1400" dirty="0" err="1" smtClean="0">
                <a:latin typeface="Times New Roman"/>
                <a:ea typeface="华文楷体"/>
                <a:cs typeface="Times New Roman"/>
              </a:rPr>
              <a:t>Євдоченко</a:t>
            </a:r>
            <a:r>
              <a:rPr lang="uk-UA" sz="1400" dirty="0" smtClean="0">
                <a:latin typeface="Times New Roman"/>
                <a:ea typeface="华文楷体"/>
                <a:cs typeface="Times New Roman"/>
              </a:rPr>
              <a:t> О.А.</a:t>
            </a:r>
          </a:p>
          <a:p>
            <a:pPr>
              <a:lnSpc>
                <a:spcPct val="80000"/>
              </a:lnSpc>
              <a:buFont typeface="Wingdings" charset="2"/>
              <a:buChar char="u"/>
            </a:pPr>
            <a:r>
              <a:rPr lang="uk-UA" sz="1400" dirty="0" smtClean="0">
                <a:latin typeface="Times New Roman"/>
                <a:ea typeface="华文楷体"/>
                <a:cs typeface="Times New Roman"/>
              </a:rPr>
              <a:t>Управління міжнародними інвестиційними проектами </a:t>
            </a:r>
          </a:p>
          <a:p>
            <a:pPr marL="0" indent="0">
              <a:lnSpc>
                <a:spcPct val="80000"/>
              </a:lnSpc>
              <a:buNone/>
            </a:pPr>
            <a:r>
              <a:rPr lang="uk-UA" sz="1400" dirty="0" smtClean="0">
                <a:latin typeface="Times New Roman"/>
                <a:ea typeface="华文楷体"/>
                <a:cs typeface="Times New Roman"/>
              </a:rPr>
              <a:t>                           доцент, к.е.н. Прилипко С.І.</a:t>
            </a:r>
          </a:p>
          <a:p>
            <a:pPr>
              <a:lnSpc>
                <a:spcPct val="80000"/>
              </a:lnSpc>
              <a:buFont typeface="Wingdings" charset="2"/>
              <a:buChar char="u"/>
            </a:pPr>
            <a:r>
              <a:rPr lang="uk-UA" sz="1400" dirty="0" smtClean="0">
                <a:latin typeface="Times New Roman"/>
                <a:ea typeface="华文楷体"/>
                <a:cs typeface="Times New Roman"/>
              </a:rPr>
              <a:t>Облік міжнародних операцій </a:t>
            </a:r>
          </a:p>
          <a:p>
            <a:pPr marL="0" indent="0">
              <a:lnSpc>
                <a:spcPct val="80000"/>
              </a:lnSpc>
              <a:buNone/>
            </a:pPr>
            <a:r>
              <a:rPr lang="uk-UA" sz="1400" dirty="0" smtClean="0">
                <a:latin typeface="Times New Roman"/>
                <a:ea typeface="华文楷体"/>
                <a:cs typeface="Times New Roman"/>
              </a:rPr>
              <a:t>                            професор, к.е.н. Лук’яненко Л.І.</a:t>
            </a:r>
          </a:p>
          <a:p>
            <a:pPr>
              <a:lnSpc>
                <a:spcPct val="80000"/>
              </a:lnSpc>
              <a:buFont typeface="Wingdings" charset="2"/>
              <a:buChar char="u"/>
            </a:pPr>
            <a:r>
              <a:rPr lang="uk-UA" sz="1400" dirty="0" smtClean="0">
                <a:latin typeface="Times New Roman"/>
                <a:ea typeface="华文楷体"/>
                <a:cs typeface="Times New Roman"/>
              </a:rPr>
              <a:t>Управлінська результативність </a:t>
            </a:r>
          </a:p>
          <a:p>
            <a:pPr marL="0" indent="0">
              <a:lnSpc>
                <a:spcPct val="80000"/>
              </a:lnSpc>
              <a:buNone/>
            </a:pPr>
            <a:r>
              <a:rPr lang="uk-UA" sz="1400" dirty="0" smtClean="0">
                <a:latin typeface="Times New Roman"/>
                <a:ea typeface="华文楷体"/>
                <a:cs typeface="Times New Roman"/>
              </a:rPr>
              <a:t>                        професор, д.е.н. Білошапка В.А.</a:t>
            </a:r>
          </a:p>
          <a:p>
            <a:pPr marL="0" indent="0">
              <a:lnSpc>
                <a:spcPct val="80000"/>
              </a:lnSpc>
              <a:buNone/>
            </a:pPr>
            <a:r>
              <a:rPr lang="uk-UA" sz="1400" dirty="0" smtClean="0">
                <a:latin typeface="Times New Roman"/>
                <a:ea typeface="华文楷体"/>
                <a:cs typeface="Times New Roman"/>
              </a:rPr>
              <a:t>                        доцент, к.е.н. Кулик Ю.Є.</a:t>
            </a:r>
          </a:p>
          <a:p>
            <a:pPr marL="0" indent="0">
              <a:lnSpc>
                <a:spcPct val="80000"/>
              </a:lnSpc>
              <a:buNone/>
            </a:pPr>
            <a:endParaRPr lang="uk-UA" sz="1400" dirty="0" smtClean="0">
              <a:latin typeface="Times New Roman"/>
              <a:ea typeface="华文楷体"/>
              <a:cs typeface="Times New Roman"/>
            </a:endParaRPr>
          </a:p>
          <a:p>
            <a:pPr marL="0" indent="0" algn="ctr">
              <a:lnSpc>
                <a:spcPct val="80000"/>
              </a:lnSpc>
              <a:buNone/>
            </a:pPr>
            <a:r>
              <a:rPr lang="uk-UA" sz="1400" b="1" dirty="0" smtClean="0">
                <a:latin typeface="Times New Roman"/>
                <a:ea typeface="华文楷体"/>
                <a:cs typeface="Times New Roman"/>
              </a:rPr>
              <a:t>МОДУЛЬ ПРАКТИЧНОЇ ПІДГОТОВКИ:</a:t>
            </a:r>
          </a:p>
          <a:p>
            <a:pPr>
              <a:lnSpc>
                <a:spcPct val="80000"/>
              </a:lnSpc>
              <a:buFont typeface="Wingdings" charset="2"/>
              <a:buChar char="u"/>
            </a:pPr>
            <a:r>
              <a:rPr lang="uk-UA" sz="1400" dirty="0" smtClean="0">
                <a:latin typeface="Times New Roman"/>
                <a:ea typeface="华文楷体"/>
                <a:cs typeface="Times New Roman"/>
              </a:rPr>
              <a:t>Міжпредметний тренінг </a:t>
            </a:r>
          </a:p>
          <a:p>
            <a:pPr marL="0" indent="0" algn="ctr">
              <a:lnSpc>
                <a:spcPct val="80000"/>
              </a:lnSpc>
              <a:buNone/>
            </a:pPr>
            <a:r>
              <a:rPr lang="uk-UA" sz="1400" b="1" smtClean="0">
                <a:latin typeface="Times New Roman"/>
                <a:ea typeface="华文楷体"/>
                <a:cs typeface="Times New Roman"/>
              </a:rPr>
              <a:t>“ЄВРОПЕЙСЬКІ </a:t>
            </a:r>
            <a:r>
              <a:rPr lang="uk-UA" sz="1400" b="1" dirty="0" smtClean="0">
                <a:latin typeface="Times New Roman"/>
                <a:ea typeface="华文楷体"/>
                <a:cs typeface="Times New Roman"/>
              </a:rPr>
              <a:t>БІЗНЕС-ПРАКТИКИ КОРПОРАТИВНОЇ </a:t>
            </a:r>
            <a:r>
              <a:rPr lang="uk-UA" sz="1400" b="1" smtClean="0">
                <a:latin typeface="Times New Roman"/>
                <a:ea typeface="华文楷体"/>
                <a:cs typeface="Times New Roman"/>
              </a:rPr>
              <a:t>СОЦІАЛЬНОЇ ВІДПОВИДАЛЬНОСТІ”</a:t>
            </a:r>
            <a:endParaRPr lang="uk-UA" sz="1400" b="1" dirty="0" smtClean="0">
              <a:latin typeface="Times New Roman"/>
              <a:ea typeface="华文楷体"/>
              <a:cs typeface="Times New Roman"/>
            </a:endParaRPr>
          </a:p>
          <a:p>
            <a:pPr marL="0" indent="0">
              <a:lnSpc>
                <a:spcPct val="80000"/>
              </a:lnSpc>
              <a:buNone/>
            </a:pPr>
            <a:r>
              <a:rPr lang="uk-UA" sz="1400" dirty="0" smtClean="0">
                <a:latin typeface="Times New Roman"/>
                <a:cs typeface="Times New Roman"/>
              </a:rPr>
              <a:t>професор, д.е.н. Панченко Є.Г., професор, д.е.н. Петрашко  Л.П., </a:t>
            </a:r>
            <a:r>
              <a:rPr lang="uk-UA" sz="1400" dirty="0" smtClean="0">
                <a:latin typeface="Times New Roman"/>
                <a:ea typeface="华文楷体"/>
                <a:cs typeface="Times New Roman"/>
              </a:rPr>
              <a:t>доцент, к.е.н. Мартинюк О.В., доцент, к.е.н. </a:t>
            </a:r>
            <a:r>
              <a:rPr lang="uk-UA" sz="1400" dirty="0" err="1" smtClean="0">
                <a:latin typeface="Times New Roman"/>
                <a:ea typeface="华文楷体"/>
                <a:cs typeface="Times New Roman"/>
              </a:rPr>
              <a:t>Кір’якова</a:t>
            </a:r>
            <a:r>
              <a:rPr lang="uk-UA" sz="1400" dirty="0" smtClean="0">
                <a:latin typeface="Times New Roman"/>
                <a:ea typeface="华文楷体"/>
                <a:cs typeface="Times New Roman"/>
              </a:rPr>
              <a:t> М.Є., асистент Киян Є.М.</a:t>
            </a:r>
          </a:p>
          <a:p>
            <a:pPr>
              <a:lnSpc>
                <a:spcPct val="80000"/>
              </a:lnSpc>
              <a:buFont typeface="Wingdings" charset="2"/>
              <a:buChar char="u"/>
            </a:pPr>
            <a:r>
              <a:rPr lang="uk-UA" sz="1400" dirty="0" smtClean="0">
                <a:latin typeface="Times New Roman"/>
                <a:ea typeface="华文楷体"/>
                <a:cs typeface="Times New Roman"/>
              </a:rPr>
              <a:t>Переддипломна виробнича практика </a:t>
            </a:r>
          </a:p>
          <a:p>
            <a:pPr marL="0" indent="0">
              <a:lnSpc>
                <a:spcPct val="80000"/>
              </a:lnSpc>
              <a:buNone/>
            </a:pPr>
            <a:r>
              <a:rPr lang="uk-UA" sz="1400" dirty="0" smtClean="0">
                <a:latin typeface="Times New Roman"/>
                <a:ea typeface="华文楷体"/>
                <a:cs typeface="Times New Roman"/>
              </a:rPr>
              <a:t>доцент, к.е.н. Олійник В.В., доцент, к.е.н. Фурсова О.В., викладачі кафедри</a:t>
            </a:r>
          </a:p>
          <a:p>
            <a:pPr>
              <a:lnSpc>
                <a:spcPct val="80000"/>
              </a:lnSpc>
              <a:buFont typeface="Wingdings" charset="2"/>
              <a:buChar char="u"/>
            </a:pPr>
            <a:r>
              <a:rPr lang="uk-UA" sz="1400" dirty="0" smtClean="0">
                <a:latin typeface="Times New Roman"/>
                <a:ea typeface="华文楷体"/>
                <a:cs typeface="Times New Roman"/>
              </a:rPr>
              <a:t>Магістерська дипломна робота -  </a:t>
            </a:r>
          </a:p>
          <a:p>
            <a:pPr marL="0" indent="0">
              <a:lnSpc>
                <a:spcPct val="80000"/>
              </a:lnSpc>
              <a:buNone/>
            </a:pPr>
            <a:r>
              <a:rPr lang="uk-UA" sz="1400" dirty="0" smtClean="0">
                <a:latin typeface="Times New Roman"/>
                <a:ea typeface="华文楷体"/>
                <a:cs typeface="Times New Roman"/>
              </a:rPr>
              <a:t>                   викладачі кафедри  </a:t>
            </a:r>
          </a:p>
          <a:p>
            <a:pPr marL="0" indent="0">
              <a:lnSpc>
                <a:spcPct val="80000"/>
              </a:lnSpc>
              <a:buNone/>
            </a:pPr>
            <a:r>
              <a:rPr lang="uk-UA" sz="1400" dirty="0" smtClean="0">
                <a:latin typeface="Times New Roman"/>
                <a:ea typeface="华文楷体"/>
                <a:cs typeface="Times New Roman"/>
              </a:rPr>
              <a:t>            міжнародного менеджменту</a:t>
            </a:r>
          </a:p>
          <a:p>
            <a:pPr>
              <a:buFont typeface="Wingdings" charset="2"/>
              <a:buChar char="u"/>
            </a:pPr>
            <a:endParaRPr lang="ru-RU" sz="1800" dirty="0"/>
          </a:p>
        </p:txBody>
      </p:sp>
    </p:spTree>
    <p:extLst>
      <p:ext uri="{BB962C8B-B14F-4D97-AF65-F5344CB8AC3E}">
        <p14:creationId xmlns:p14="http://schemas.microsoft.com/office/powerpoint/2010/main" val="1351706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323528" y="116632"/>
            <a:ext cx="8229600" cy="360040"/>
          </a:xfrm>
          <a:solidFill>
            <a:schemeClr val="accent3">
              <a:lumMod val="60000"/>
              <a:lumOff val="40000"/>
            </a:schemeClr>
          </a:solidFill>
        </p:spPr>
        <p:txBody>
          <a:bodyPr>
            <a:noAutofit/>
          </a:bodyPr>
          <a:lstStyle/>
          <a:p>
            <a:r>
              <a:rPr lang="ru-RU" sz="2000" b="1" dirty="0" smtClean="0">
                <a:latin typeface="Times New Roman"/>
                <a:cs typeface="Times New Roman"/>
              </a:rPr>
              <a:t>ПРОФЕСОРСЬКО-ВИКЛАДАЦЬКИЙ склад прогреми УМБ:</a:t>
            </a:r>
            <a:endParaRPr lang="ru-RU" sz="2000" dirty="0"/>
          </a:p>
        </p:txBody>
      </p:sp>
      <p:sp>
        <p:nvSpPr>
          <p:cNvPr id="3" name="Содержимое 2"/>
          <p:cNvSpPr>
            <a:spLocks noGrp="1"/>
          </p:cNvSpPr>
          <p:nvPr>
            <p:ph idx="1"/>
          </p:nvPr>
        </p:nvSpPr>
        <p:spPr>
          <a:xfrm>
            <a:off x="971600" y="548680"/>
            <a:ext cx="8172400" cy="6309320"/>
          </a:xfrm>
        </p:spPr>
        <p:txBody>
          <a:bodyPr>
            <a:normAutofit fontScale="25000" lnSpcReduction="20000"/>
          </a:bodyPr>
          <a:lstStyle/>
          <a:p>
            <a:pPr marL="0" indent="0" algn="just">
              <a:lnSpc>
                <a:spcPct val="80000"/>
              </a:lnSpc>
              <a:buNone/>
            </a:pPr>
            <a:r>
              <a:rPr lang="ru-RU" sz="1500" b="1" dirty="0" smtClean="0">
                <a:latin typeface="Times New Roman"/>
                <a:cs typeface="Times New Roman"/>
              </a:rPr>
              <a:t>    </a:t>
            </a:r>
            <a:r>
              <a:rPr lang="ru-RU" sz="4800" b="1" dirty="0" smtClean="0">
                <a:latin typeface="Times New Roman"/>
                <a:cs typeface="Times New Roman"/>
              </a:rPr>
              <a:t> </a:t>
            </a:r>
          </a:p>
          <a:p>
            <a:pPr marL="0" indent="0" algn="just">
              <a:lnSpc>
                <a:spcPct val="90000"/>
              </a:lnSpc>
              <a:buNone/>
            </a:pPr>
            <a:r>
              <a:rPr lang="uk-UA" sz="6400" b="1" dirty="0" smtClean="0">
                <a:latin typeface="Times New Roman"/>
                <a:cs typeface="Times New Roman"/>
              </a:rPr>
              <a:t>Лук’яненко Дмитро Григорович </a:t>
            </a:r>
            <a:r>
              <a:rPr lang="uk-UA" sz="5600" b="1" dirty="0" smtClean="0">
                <a:latin typeface="Times New Roman"/>
                <a:cs typeface="Times New Roman"/>
              </a:rPr>
              <a:t>- </a:t>
            </a:r>
            <a:r>
              <a:rPr lang="uk-UA" sz="5600" dirty="0" smtClean="0">
                <a:latin typeface="Times New Roman"/>
                <a:cs typeface="Times New Roman"/>
              </a:rPr>
              <a:t>професор,доктор економічних наук, </a:t>
            </a:r>
          </a:p>
          <a:p>
            <a:pPr marL="0" indent="0" algn="just">
              <a:lnSpc>
                <a:spcPct val="90000"/>
              </a:lnSpc>
              <a:buNone/>
            </a:pPr>
            <a:r>
              <a:rPr lang="uk-UA" sz="5600" dirty="0" smtClean="0">
                <a:latin typeface="Times New Roman"/>
                <a:cs typeface="Times New Roman"/>
              </a:rPr>
              <a:t> завідувач кафедри міжнародного менеджменту, головний редактор журналу « Міжнародна економічна політика», голова Спеціалізованої вченої ради Д 26.006, Спеціальність 08.00.02- Світове господарство і міжнародні економічні відносини.  </a:t>
            </a:r>
            <a:r>
              <a:rPr lang="uk-UA" sz="5600" b="1" dirty="0" smtClean="0">
                <a:latin typeface="Times New Roman"/>
                <a:cs typeface="Times New Roman"/>
              </a:rPr>
              <a:t>Основні напрями  наукових досліджень</a:t>
            </a:r>
            <a:r>
              <a:rPr lang="uk-UA" sz="5600" dirty="0" smtClean="0">
                <a:latin typeface="Times New Roman"/>
                <a:cs typeface="Times New Roman"/>
              </a:rPr>
              <a:t> – міжнародна інвестиційна діяльність,  міжнародна економічна інтеграція,  глобальна економіка, глобальний менеджмент, глобальна економічна політика.</a:t>
            </a:r>
            <a:endParaRPr lang="uk-UA" sz="5600" b="1" dirty="0">
              <a:latin typeface="Times New Roman"/>
              <a:cs typeface="Times New Roman"/>
            </a:endParaRPr>
          </a:p>
          <a:p>
            <a:pPr marL="0" indent="0" algn="just">
              <a:lnSpc>
                <a:spcPct val="90000"/>
              </a:lnSpc>
              <a:buNone/>
            </a:pPr>
            <a:endParaRPr lang="uk-UA" sz="5600" b="1" dirty="0" smtClean="0">
              <a:latin typeface="Times New Roman"/>
              <a:cs typeface="Times New Roman"/>
            </a:endParaRPr>
          </a:p>
          <a:p>
            <a:pPr marL="0" indent="0" algn="just">
              <a:lnSpc>
                <a:spcPct val="90000"/>
              </a:lnSpc>
              <a:buNone/>
            </a:pPr>
            <a:r>
              <a:rPr lang="uk-UA" sz="5600" b="1" dirty="0" smtClean="0">
                <a:latin typeface="Times New Roman"/>
                <a:cs typeface="Times New Roman"/>
              </a:rPr>
              <a:t>Антонюк </a:t>
            </a:r>
            <a:r>
              <a:rPr lang="uk-UA" sz="5600" b="1" dirty="0">
                <a:latin typeface="Times New Roman"/>
                <a:cs typeface="Times New Roman"/>
              </a:rPr>
              <a:t>Лариса Леонтіївна -  </a:t>
            </a:r>
            <a:r>
              <a:rPr lang="uk-UA" sz="5600" dirty="0">
                <a:latin typeface="Times New Roman"/>
                <a:cs typeface="Times New Roman"/>
              </a:rPr>
              <a:t>професор, доктор економічних наук, Директор  інституту вищої освіти   </a:t>
            </a:r>
          </a:p>
          <a:p>
            <a:pPr marL="0" indent="0" algn="just">
              <a:lnSpc>
                <a:spcPct val="90000"/>
              </a:lnSpc>
              <a:buNone/>
            </a:pPr>
            <a:r>
              <a:rPr lang="uk-UA" sz="5600" dirty="0">
                <a:latin typeface="Times New Roman"/>
                <a:cs typeface="Times New Roman"/>
              </a:rPr>
              <a:t>КНЕУ, заступник завідувача кафедри міжнародної економіки.</a:t>
            </a:r>
            <a:r>
              <a:rPr lang="uk-UA" sz="5600" b="1" dirty="0">
                <a:latin typeface="Times New Roman"/>
                <a:cs typeface="Times New Roman"/>
              </a:rPr>
              <a:t>  </a:t>
            </a:r>
            <a:r>
              <a:rPr lang="uk-UA" sz="5600" dirty="0">
                <a:latin typeface="Times New Roman"/>
                <a:cs typeface="Times New Roman"/>
              </a:rPr>
              <a:t>Головний редактор  журналу «Університетська освіта», член  наукової ради  міжнародного журналу "Oeconomia Copernicana”, вчений секретар спеціалізованої вченої ради Д 26.006.02 зі  спеціальності 08.00.02 – світове господарство і міжнародні економічні відносини.  </a:t>
            </a:r>
            <a:r>
              <a:rPr lang="uk-UA" sz="5600" b="1" dirty="0">
                <a:latin typeface="Times New Roman"/>
                <a:cs typeface="Times New Roman"/>
              </a:rPr>
              <a:t>Основні напрями наукових досліджень</a:t>
            </a:r>
            <a:r>
              <a:rPr lang="uk-UA" sz="5600" dirty="0">
                <a:latin typeface="Times New Roman"/>
                <a:cs typeface="Times New Roman"/>
              </a:rPr>
              <a:t> -  глобальні проблеми сучасності, глобальна конкурентоспроможність,міжнародна інноваційна діяльність,  університетська освіта</a:t>
            </a:r>
            <a:r>
              <a:rPr lang="uk-UA" sz="5600" dirty="0" smtClean="0">
                <a:latin typeface="Times New Roman"/>
                <a:cs typeface="Times New Roman"/>
              </a:rPr>
              <a:t>.</a:t>
            </a:r>
            <a:endParaRPr lang="uk-UA" sz="5600" b="1" dirty="0" smtClean="0">
              <a:latin typeface="Times New Roman"/>
              <a:cs typeface="Times New Roman"/>
            </a:endParaRPr>
          </a:p>
          <a:p>
            <a:pPr marL="0" indent="0" algn="just">
              <a:lnSpc>
                <a:spcPct val="80000"/>
              </a:lnSpc>
              <a:buNone/>
            </a:pPr>
            <a:endParaRPr lang="uk-UA" sz="5600" b="1" dirty="0" smtClean="0"/>
          </a:p>
          <a:p>
            <a:pPr marL="0" indent="0" algn="just">
              <a:lnSpc>
                <a:spcPct val="90000"/>
              </a:lnSpc>
              <a:buNone/>
            </a:pPr>
            <a:r>
              <a:rPr lang="uk-UA" sz="5600" b="1" dirty="0">
                <a:solidFill>
                  <a:srgbClr val="000000"/>
                </a:solidFill>
                <a:latin typeface="Times New Roman"/>
                <a:cs typeface="Times New Roman"/>
              </a:rPr>
              <a:t>Білошапка Владислав Анатолійович </a:t>
            </a:r>
            <a:r>
              <a:rPr lang="uk-UA" sz="5600" b="1" dirty="0">
                <a:latin typeface="Times New Roman"/>
                <a:cs typeface="Times New Roman"/>
              </a:rPr>
              <a:t>- </a:t>
            </a:r>
            <a:r>
              <a:rPr lang="uk-UA" sz="5600" dirty="0">
                <a:latin typeface="Times New Roman"/>
                <a:cs typeface="Times New Roman"/>
              </a:rPr>
              <a:t>професор, доктор економічних наук, професор   кафедри міжнародного менеджменту, консультант у сфері стратегічного мнеджменту, професор        менеджменту Міжнародного інституту бізнесу, сертифікований викладач Королівського інституту  маркетингу (The Chartered Institute of Marketing).</a:t>
            </a:r>
            <a:r>
              <a:rPr lang="uk-UA" sz="5600" b="1" dirty="0">
                <a:latin typeface="Times New Roman"/>
                <a:cs typeface="Times New Roman"/>
              </a:rPr>
              <a:t>Основні напрями наукових досліджень</a:t>
            </a:r>
            <a:r>
              <a:rPr lang="uk-UA" sz="5600" dirty="0">
                <a:latin typeface="Times New Roman"/>
                <a:cs typeface="Times New Roman"/>
              </a:rPr>
              <a:t> – менеджмент, міжнародний менеджмент, стратегія бізнесу, корпоративна культура, організаційний дизайн, професійний розвиток міжнародних менеджерів.</a:t>
            </a:r>
            <a:r>
              <a:rPr lang="uk-UA" sz="5600" dirty="0">
                <a:latin typeface="Times New Roman"/>
                <a:ea typeface="华文楷体"/>
                <a:cs typeface="Times New Roman"/>
              </a:rPr>
              <a:t> </a:t>
            </a:r>
            <a:endParaRPr lang="uk-UA" sz="5600" dirty="0">
              <a:latin typeface="Times New Roman"/>
              <a:cs typeface="Times New Roman"/>
            </a:endParaRPr>
          </a:p>
          <a:p>
            <a:pPr marL="0" indent="0" algn="just">
              <a:lnSpc>
                <a:spcPct val="80000"/>
              </a:lnSpc>
              <a:buNone/>
            </a:pPr>
            <a:endParaRPr lang="uk-UA" sz="6000" b="1" dirty="0" smtClean="0">
              <a:latin typeface="Times New Roman"/>
              <a:cs typeface="Times New Roman"/>
            </a:endParaRPr>
          </a:p>
          <a:p>
            <a:pPr marL="0" indent="0" algn="just">
              <a:lnSpc>
                <a:spcPct val="80000"/>
              </a:lnSpc>
              <a:buNone/>
            </a:pPr>
            <a:r>
              <a:rPr lang="uk-UA" sz="6000" b="1" dirty="0" smtClean="0">
                <a:latin typeface="Times New Roman"/>
                <a:cs typeface="Times New Roman"/>
              </a:rPr>
              <a:t>Кальченко </a:t>
            </a:r>
            <a:r>
              <a:rPr lang="uk-UA" sz="6000" b="1" dirty="0">
                <a:latin typeface="Times New Roman"/>
                <a:cs typeface="Times New Roman"/>
              </a:rPr>
              <a:t>Тимур Валерійович - </a:t>
            </a:r>
            <a:r>
              <a:rPr lang="uk-UA" sz="6000" dirty="0">
                <a:latin typeface="Times New Roman"/>
                <a:cs typeface="Times New Roman"/>
              </a:rPr>
              <a:t>професор, доктор економічних наук, професор кафедри міжнародного менеджменту. </a:t>
            </a:r>
            <a:r>
              <a:rPr lang="uk-UA" sz="6000" b="1" dirty="0">
                <a:latin typeface="Times New Roman"/>
                <a:cs typeface="Times New Roman"/>
              </a:rPr>
              <a:t>Основні напрями наукових досліджень</a:t>
            </a:r>
            <a:r>
              <a:rPr lang="uk-UA" sz="6000" dirty="0">
                <a:latin typeface="Times New Roman"/>
                <a:cs typeface="Times New Roman"/>
              </a:rPr>
              <a:t> – міжнародні  відносини, геоекономіка і геополітика, глобальна економіка, глобальне управління.</a:t>
            </a:r>
          </a:p>
          <a:p>
            <a:pPr marL="0" indent="0" algn="just">
              <a:lnSpc>
                <a:spcPct val="80000"/>
              </a:lnSpc>
              <a:buNone/>
            </a:pPr>
            <a:endParaRPr lang="uk-UA" sz="6000" b="1" dirty="0" smtClean="0">
              <a:latin typeface="Times New Roman"/>
              <a:cs typeface="Times New Roman"/>
            </a:endParaRPr>
          </a:p>
          <a:p>
            <a:pPr marL="0" indent="0" algn="just">
              <a:lnSpc>
                <a:spcPct val="80000"/>
              </a:lnSpc>
              <a:buNone/>
            </a:pPr>
            <a:r>
              <a:rPr lang="uk-UA" sz="6000" b="1" dirty="0" smtClean="0">
                <a:latin typeface="Times New Roman"/>
                <a:cs typeface="Times New Roman"/>
              </a:rPr>
              <a:t>Павленко </a:t>
            </a:r>
            <a:r>
              <a:rPr lang="uk-UA" sz="6000" b="1" dirty="0">
                <a:latin typeface="Times New Roman"/>
                <a:cs typeface="Times New Roman"/>
              </a:rPr>
              <a:t>Ірина Анатоліївна </a:t>
            </a:r>
            <a:r>
              <a:rPr lang="uk-UA" sz="6000" dirty="0">
                <a:latin typeface="Times New Roman"/>
                <a:cs typeface="Times New Roman"/>
              </a:rPr>
              <a:t>професор, доктор економічних наук, професор кафедри економіки підприємств. </a:t>
            </a:r>
            <a:r>
              <a:rPr lang="uk-UA" sz="6000" b="1" dirty="0">
                <a:latin typeface="Times New Roman"/>
                <a:cs typeface="Times New Roman"/>
              </a:rPr>
              <a:t>Основні напрями наукових досліджень</a:t>
            </a:r>
            <a:r>
              <a:rPr lang="uk-UA" sz="6000" dirty="0">
                <a:latin typeface="Times New Roman"/>
                <a:cs typeface="Times New Roman"/>
              </a:rPr>
              <a:t> </a:t>
            </a:r>
            <a:r>
              <a:rPr lang="uk-UA" sz="6000" b="1" dirty="0">
                <a:latin typeface="Times New Roman"/>
                <a:cs typeface="Times New Roman"/>
              </a:rPr>
              <a:t>– </a:t>
            </a:r>
            <a:r>
              <a:rPr lang="uk-UA" sz="6000" dirty="0">
                <a:latin typeface="Times New Roman"/>
                <a:cs typeface="Times New Roman"/>
              </a:rPr>
              <a:t>інноваційна діяльність підприємств, державне регулювання інноваційного підприємництва</a:t>
            </a:r>
            <a:r>
              <a:rPr lang="uk-UA" sz="6000" dirty="0" smtClean="0">
                <a:latin typeface="Times New Roman"/>
                <a:cs typeface="Times New Roman"/>
              </a:rPr>
              <a:t>.</a:t>
            </a:r>
            <a:endParaRPr lang="uk-UA" sz="5600" b="1" dirty="0" smtClean="0"/>
          </a:p>
          <a:p>
            <a:pPr marL="0" indent="0" algn="just">
              <a:lnSpc>
                <a:spcPct val="80000"/>
              </a:lnSpc>
              <a:buNone/>
            </a:pPr>
            <a:endParaRPr lang="uk-UA" sz="5600" b="1" dirty="0">
              <a:latin typeface="Times New Roman"/>
              <a:cs typeface="Times New Roman"/>
            </a:endParaRPr>
          </a:p>
          <a:p>
            <a:pPr marL="0" indent="0">
              <a:lnSpc>
                <a:spcPct val="90000"/>
              </a:lnSpc>
              <a:buNone/>
            </a:pPr>
            <a:r>
              <a:rPr lang="uk-UA" sz="5600" b="1" dirty="0">
                <a:latin typeface="Times New Roman"/>
                <a:cs typeface="Times New Roman"/>
              </a:rPr>
              <a:t>Панченко Євген Григорович</a:t>
            </a:r>
            <a:r>
              <a:rPr lang="uk-UA" sz="5600" dirty="0">
                <a:latin typeface="Times New Roman"/>
                <a:cs typeface="Times New Roman"/>
              </a:rPr>
              <a:t> - професор, доктор економічних наук, професор кафедри  міжнародного менеджменту, почесний професор Гарвардської школи бізнесу, Королівського Інституту     маркетингу, Варшавської школи економіки; лауреат премії НАН України імені О. Шліхтера; член редакційних колегій  наукових  журналів “Економіка України”, “Міжнародна економічна політика”, “Ринок цінних паперів України”, “ Nierόwności   Społeczne a Wzrost Gospodarczy”; керівник консалтингових проектів для компаній National Starch&amp;Chemical Limited (Англія), General Electric (Нідерланди), Emergency One Timoney (Ірландія).</a:t>
            </a:r>
            <a:r>
              <a:rPr lang="uk-UA" sz="5600" b="1" dirty="0">
                <a:latin typeface="Times New Roman"/>
                <a:cs typeface="Times New Roman"/>
              </a:rPr>
              <a:t>Основні напрями наукових досліджень</a:t>
            </a:r>
            <a:r>
              <a:rPr lang="uk-UA" sz="5600" dirty="0">
                <a:latin typeface="Times New Roman"/>
                <a:cs typeface="Times New Roman"/>
              </a:rPr>
              <a:t> </a:t>
            </a:r>
            <a:r>
              <a:rPr lang="uk-UA" sz="5600" b="1" dirty="0">
                <a:latin typeface="Times New Roman"/>
                <a:cs typeface="Times New Roman"/>
              </a:rPr>
              <a:t>–  </a:t>
            </a:r>
            <a:r>
              <a:rPr lang="uk-UA" sz="5600" dirty="0">
                <a:latin typeface="Times New Roman"/>
                <a:cs typeface="Times New Roman"/>
              </a:rPr>
              <a:t>міжнародний  менеджмент, європейський бізнес, інноваційний менеджмент.</a:t>
            </a:r>
            <a:r>
              <a:rPr lang="ru-RU" sz="5600" dirty="0">
                <a:latin typeface="Times New Roman"/>
                <a:cs typeface="Times New Roman"/>
              </a:rPr>
              <a:t> </a:t>
            </a:r>
            <a:endParaRPr lang="ru-RU" sz="5600" dirty="0" smtClean="0">
              <a:latin typeface="Times New Roman"/>
              <a:cs typeface="Times New Roman"/>
            </a:endParaRPr>
          </a:p>
          <a:p>
            <a:pPr marL="0" indent="0">
              <a:lnSpc>
                <a:spcPct val="80000"/>
              </a:lnSpc>
              <a:buNone/>
            </a:pPr>
            <a:endParaRPr lang="ru-RU" sz="5600" dirty="0" smtClean="0">
              <a:latin typeface="Times New Roman"/>
              <a:cs typeface="Times New Roman"/>
            </a:endParaRPr>
          </a:p>
          <a:p>
            <a:pPr marL="0" indent="0">
              <a:lnSpc>
                <a:spcPct val="80000"/>
              </a:lnSpc>
              <a:buNone/>
            </a:pPr>
            <a:r>
              <a:rPr lang="ru-RU" sz="5600" b="1" dirty="0">
                <a:latin typeface="Times New Roman"/>
                <a:cs typeface="Times New Roman"/>
              </a:rPr>
              <a:t> </a:t>
            </a:r>
            <a:r>
              <a:rPr lang="ru-RU" sz="5600" b="1" dirty="0" smtClean="0">
                <a:latin typeface="Times New Roman"/>
                <a:cs typeface="Times New Roman"/>
              </a:rPr>
              <a:t>             </a:t>
            </a:r>
            <a:endParaRPr lang="ru-RU" sz="5600" dirty="0"/>
          </a:p>
        </p:txBody>
      </p:sp>
      <p:pic>
        <p:nvPicPr>
          <p:cNvPr id="7" name="Рисунок 1" descr="C:\Users\Lucky1\Desktop\info\thumbnail_1394109464.jpg"/>
          <p:cNvPicPr/>
          <p:nvPr/>
        </p:nvPicPr>
        <p:blipFill>
          <a:blip r:embed="rId2"/>
          <a:srcRect/>
          <a:stretch>
            <a:fillRect/>
          </a:stretch>
        </p:blipFill>
        <p:spPr bwMode="auto">
          <a:xfrm>
            <a:off x="179512" y="620688"/>
            <a:ext cx="720080" cy="936104"/>
          </a:xfrm>
          <a:prstGeom prst="rect">
            <a:avLst/>
          </a:prstGeom>
          <a:noFill/>
          <a:ln w="9525">
            <a:noFill/>
            <a:miter lim="800000"/>
            <a:headEnd/>
            <a:tailEnd/>
          </a:ln>
        </p:spPr>
      </p:pic>
      <p:pic>
        <p:nvPicPr>
          <p:cNvPr id="8" name="Изображение 7"/>
          <p:cNvPicPr>
            <a:picLocks noChangeAspect="1"/>
          </p:cNvPicPr>
          <p:nvPr/>
        </p:nvPicPr>
        <p:blipFill>
          <a:blip r:embed="rId3"/>
          <a:stretch>
            <a:fillRect/>
          </a:stretch>
        </p:blipFill>
        <p:spPr>
          <a:xfrm>
            <a:off x="179512" y="2060848"/>
            <a:ext cx="720080" cy="792088"/>
          </a:xfrm>
          <a:prstGeom prst="rect">
            <a:avLst/>
          </a:prstGeom>
        </p:spPr>
      </p:pic>
      <p:pic>
        <p:nvPicPr>
          <p:cNvPr id="11" name="Рисунок 3" descr="C:\Users\Lucky1\Desktop\info\thumbnail_1302855024.jpg"/>
          <p:cNvPicPr/>
          <p:nvPr/>
        </p:nvPicPr>
        <p:blipFill>
          <a:blip r:embed="rId4"/>
          <a:srcRect/>
          <a:stretch>
            <a:fillRect/>
          </a:stretch>
        </p:blipFill>
        <p:spPr bwMode="auto">
          <a:xfrm>
            <a:off x="179512" y="3140968"/>
            <a:ext cx="720080" cy="792088"/>
          </a:xfrm>
          <a:prstGeom prst="rect">
            <a:avLst/>
          </a:prstGeom>
          <a:noFill/>
          <a:ln w="9525">
            <a:noFill/>
            <a:miter lim="800000"/>
            <a:headEnd/>
            <a:tailEnd/>
          </a:ln>
        </p:spPr>
      </p:pic>
      <p:pic>
        <p:nvPicPr>
          <p:cNvPr id="12" name="Рисунок 9" descr="C:\Users\Useer\Desktop\thumbnail_1302857484.jpg"/>
          <p:cNvPicPr/>
          <p:nvPr/>
        </p:nvPicPr>
        <p:blipFill>
          <a:blip r:embed="rId5">
            <a:extLst>
              <a:ext uri="{28A0092B-C50C-407E-A947-70E740481C1C}">
                <a14:useLocalDpi xmlns:a14="http://schemas.microsoft.com/office/drawing/2010/main" val="0"/>
              </a:ext>
            </a:extLst>
          </a:blip>
          <a:srcRect/>
          <a:stretch>
            <a:fillRect/>
          </a:stretch>
        </p:blipFill>
        <p:spPr bwMode="auto">
          <a:xfrm>
            <a:off x="179512" y="5805264"/>
            <a:ext cx="648072" cy="792088"/>
          </a:xfrm>
          <a:prstGeom prst="rect">
            <a:avLst/>
          </a:prstGeom>
          <a:noFill/>
          <a:ln>
            <a:noFill/>
          </a:ln>
        </p:spPr>
      </p:pic>
      <p:pic>
        <p:nvPicPr>
          <p:cNvPr id="9" name="Рисунок 2" descr="C:\Users\Lucky1\Desktop\info\thumbnail_1302856156.jpg"/>
          <p:cNvPicPr/>
          <p:nvPr/>
        </p:nvPicPr>
        <p:blipFill>
          <a:blip r:embed="rId6"/>
          <a:srcRect/>
          <a:stretch>
            <a:fillRect/>
          </a:stretch>
        </p:blipFill>
        <p:spPr bwMode="auto">
          <a:xfrm>
            <a:off x="179512" y="4221088"/>
            <a:ext cx="704850" cy="576064"/>
          </a:xfrm>
          <a:prstGeom prst="rect">
            <a:avLst/>
          </a:prstGeom>
          <a:noFill/>
          <a:ln w="9525">
            <a:noFill/>
            <a:miter lim="800000"/>
            <a:headEnd/>
            <a:tailEnd/>
          </a:ln>
        </p:spPr>
      </p:pic>
      <p:pic>
        <p:nvPicPr>
          <p:cNvPr id="10" name="Изображение 9"/>
          <p:cNvPicPr>
            <a:picLocks noChangeAspect="1"/>
          </p:cNvPicPr>
          <p:nvPr/>
        </p:nvPicPr>
        <p:blipFill>
          <a:blip r:embed="rId7"/>
          <a:stretch>
            <a:fillRect/>
          </a:stretch>
        </p:blipFill>
        <p:spPr>
          <a:xfrm>
            <a:off x="179512" y="4941168"/>
            <a:ext cx="647576" cy="648072"/>
          </a:xfrm>
          <a:prstGeom prst="rect">
            <a:avLst/>
          </a:prstGeom>
        </p:spPr>
      </p:pic>
    </p:spTree>
    <p:extLst>
      <p:ext uri="{BB962C8B-B14F-4D97-AF65-F5344CB8AC3E}">
        <p14:creationId xmlns:p14="http://schemas.microsoft.com/office/powerpoint/2010/main" val="222065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flipV="1">
            <a:off x="457200" y="228919"/>
            <a:ext cx="8229600" cy="45719"/>
          </a:xfrm>
        </p:spPr>
        <p:txBody>
          <a:bodyPr>
            <a:normAutofit fontScale="90000"/>
          </a:bodyPr>
          <a:lstStyle/>
          <a:p>
            <a:endParaRPr lang="ru-RU" sz="800" dirty="0"/>
          </a:p>
        </p:txBody>
      </p:sp>
      <p:sp>
        <p:nvSpPr>
          <p:cNvPr id="3" name="Содержимое 2"/>
          <p:cNvSpPr>
            <a:spLocks noGrp="1"/>
          </p:cNvSpPr>
          <p:nvPr>
            <p:ph idx="1"/>
          </p:nvPr>
        </p:nvSpPr>
        <p:spPr>
          <a:xfrm>
            <a:off x="1043608" y="116632"/>
            <a:ext cx="7992888" cy="6840760"/>
          </a:xfrm>
        </p:spPr>
        <p:txBody>
          <a:bodyPr>
            <a:normAutofit fontScale="92500" lnSpcReduction="10000"/>
          </a:bodyPr>
          <a:lstStyle/>
          <a:p>
            <a:pPr marL="0" indent="0" algn="just">
              <a:lnSpc>
                <a:spcPct val="80000"/>
              </a:lnSpc>
              <a:buNone/>
            </a:pPr>
            <a:r>
              <a:rPr lang="uk-UA" sz="1200" b="1" dirty="0" smtClean="0">
                <a:latin typeface="Times New Roman"/>
                <a:cs typeface="Times New Roman"/>
              </a:rPr>
              <a:t>         </a:t>
            </a:r>
            <a:endParaRPr lang="uk-UA" sz="1200" b="1" dirty="0">
              <a:latin typeface="Times New Roman"/>
              <a:cs typeface="Times New Roman"/>
            </a:endParaRPr>
          </a:p>
          <a:p>
            <a:pPr marL="0" indent="0" algn="just">
              <a:lnSpc>
                <a:spcPct val="80000"/>
              </a:lnSpc>
              <a:buNone/>
            </a:pPr>
            <a:r>
              <a:rPr lang="uk-UA" sz="1200" b="1" dirty="0">
                <a:latin typeface="Times New Roman"/>
                <a:cs typeface="Times New Roman"/>
              </a:rPr>
              <a:t>Петрашко Людмила Петрівна - </a:t>
            </a:r>
            <a:r>
              <a:rPr lang="uk-UA" sz="1200" dirty="0">
                <a:latin typeface="Times New Roman"/>
                <a:cs typeface="Times New Roman"/>
              </a:rPr>
              <a:t>професор, доктор економічних наук, професор кафедри міжнародного  менеджменту</a:t>
            </a:r>
            <a:r>
              <a:rPr lang="uk-UA" sz="1200" b="1" dirty="0">
                <a:latin typeface="Times New Roman"/>
                <a:cs typeface="Times New Roman"/>
              </a:rPr>
              <a:t>, </a:t>
            </a:r>
            <a:r>
              <a:rPr lang="uk-UA" sz="1200" dirty="0">
                <a:latin typeface="Times New Roman"/>
                <a:cs typeface="Times New Roman"/>
              </a:rPr>
              <a:t>сертифікований тренер проекту «Eurppean corporate social responsibility (CSR) business practices”.  </a:t>
            </a:r>
            <a:r>
              <a:rPr lang="uk-UA" sz="1200" b="1" dirty="0">
                <a:latin typeface="Times New Roman"/>
                <a:cs typeface="Times New Roman"/>
              </a:rPr>
              <a:t>Основні напрями наукових досліджень</a:t>
            </a:r>
            <a:r>
              <a:rPr lang="uk-UA" sz="1200" dirty="0">
                <a:latin typeface="Times New Roman"/>
                <a:cs typeface="Times New Roman"/>
              </a:rPr>
              <a:t> – міжнародний менеджмент, крос –    культурний  менеджмент, проектний менеджмент,  корпоративна культура, корпоративна соціальна   відповідальність,  глобальне управління та лідерство в міжнародному менеджменті.</a:t>
            </a:r>
            <a:endParaRPr lang="uk-UA" sz="1200" b="1" dirty="0">
              <a:latin typeface="Times New Roman"/>
              <a:cs typeface="Times New Roman"/>
            </a:endParaRPr>
          </a:p>
          <a:p>
            <a:pPr marL="0" indent="0" algn="just">
              <a:lnSpc>
                <a:spcPct val="90000"/>
              </a:lnSpc>
              <a:buNone/>
            </a:pPr>
            <a:endParaRPr lang="uk-UA" sz="1200" b="1" dirty="0" smtClean="0">
              <a:solidFill>
                <a:srgbClr val="000000"/>
              </a:solidFill>
              <a:latin typeface="Times New Roman"/>
              <a:cs typeface="Times New Roman"/>
            </a:endParaRPr>
          </a:p>
          <a:p>
            <a:pPr marL="0" indent="0" algn="just">
              <a:lnSpc>
                <a:spcPct val="90000"/>
              </a:lnSpc>
              <a:buNone/>
            </a:pPr>
            <a:r>
              <a:rPr lang="uk-UA" sz="1200" b="1" dirty="0" smtClean="0">
                <a:solidFill>
                  <a:srgbClr val="000000"/>
                </a:solidFill>
                <a:latin typeface="Times New Roman"/>
                <a:cs typeface="Times New Roman"/>
              </a:rPr>
              <a:t>Токар</a:t>
            </a:r>
            <a:r>
              <a:rPr lang="uk-UA" sz="1200" b="1" dirty="0" smtClean="0">
                <a:latin typeface="Times New Roman"/>
                <a:cs typeface="Times New Roman"/>
              </a:rPr>
              <a:t> </a:t>
            </a:r>
            <a:r>
              <a:rPr lang="uk-UA" sz="1200" b="1" dirty="0">
                <a:latin typeface="Times New Roman"/>
                <a:cs typeface="Times New Roman"/>
              </a:rPr>
              <a:t>Володимир Володимирович </a:t>
            </a:r>
            <a:r>
              <a:rPr lang="uk-UA" sz="1200" dirty="0">
                <a:latin typeface="Times New Roman"/>
                <a:cs typeface="Times New Roman"/>
              </a:rPr>
              <a:t>доцент, доктор економічних наук, професор          кафедри   міжнародних   фінансів, ад’юнкт-професор, факультет бізнесу, Університет м. Редлендз, Каліфорнія, США. </a:t>
            </a:r>
            <a:r>
              <a:rPr lang="uk-UA" sz="1200" b="1" dirty="0">
                <a:latin typeface="Times New Roman"/>
                <a:cs typeface="Times New Roman"/>
              </a:rPr>
              <a:t>Основні напрями наукових досліджень</a:t>
            </a:r>
            <a:r>
              <a:rPr lang="uk-UA" sz="1200" dirty="0">
                <a:latin typeface="Times New Roman"/>
                <a:cs typeface="Times New Roman"/>
              </a:rPr>
              <a:t> </a:t>
            </a:r>
            <a:r>
              <a:rPr lang="uk-UA" sz="1200" b="1" dirty="0">
                <a:latin typeface="Times New Roman"/>
                <a:cs typeface="Times New Roman"/>
              </a:rPr>
              <a:t>– </a:t>
            </a:r>
            <a:r>
              <a:rPr lang="uk-UA" sz="1200" dirty="0">
                <a:latin typeface="Times New Roman"/>
                <a:cs typeface="Times New Roman"/>
              </a:rPr>
              <a:t>Фінансово-економічна безпека держави та суб'єктів господарської діяльності; глобальна економічна безпека, національна податкові системи.</a:t>
            </a:r>
          </a:p>
          <a:p>
            <a:pPr marL="0" indent="0" algn="just">
              <a:lnSpc>
                <a:spcPct val="80000"/>
              </a:lnSpc>
              <a:buNone/>
            </a:pPr>
            <a:endParaRPr lang="uk-UA" sz="1200" b="1" dirty="0">
              <a:latin typeface="Times New Roman"/>
              <a:cs typeface="Times New Roman"/>
            </a:endParaRPr>
          </a:p>
          <a:p>
            <a:pPr marL="0" indent="0" algn="just">
              <a:lnSpc>
                <a:spcPct val="80000"/>
              </a:lnSpc>
              <a:buNone/>
            </a:pPr>
            <a:endParaRPr lang="uk-UA" sz="1200" b="1" dirty="0" smtClean="0">
              <a:latin typeface="Times New Roman"/>
              <a:cs typeface="Times New Roman"/>
            </a:endParaRPr>
          </a:p>
          <a:p>
            <a:pPr marL="0" indent="0" algn="just">
              <a:lnSpc>
                <a:spcPct val="80000"/>
              </a:lnSpc>
              <a:buNone/>
            </a:pPr>
            <a:r>
              <a:rPr lang="uk-UA" sz="1200" b="1" dirty="0" smtClean="0">
                <a:latin typeface="Times New Roman"/>
                <a:cs typeface="Times New Roman"/>
              </a:rPr>
              <a:t>Яценко </a:t>
            </a:r>
            <a:r>
              <a:rPr lang="uk-UA" sz="1200" b="1" dirty="0">
                <a:latin typeface="Times New Roman"/>
                <a:cs typeface="Times New Roman"/>
              </a:rPr>
              <a:t>Ольга Миколаївна - </a:t>
            </a:r>
            <a:r>
              <a:rPr lang="uk-UA" sz="1200" dirty="0">
                <a:latin typeface="Times New Roman"/>
                <a:cs typeface="Times New Roman"/>
              </a:rPr>
              <a:t>доцент, доктор економічних наук,  професор, заступник завідувача кафедри  міжнародної торгівлі. Член редакційної колегії наукового міжнародного журналу “International scientificjournal“ Progress” (Грузія); Науковий координатор співробітництва з Міжнародною Академією Соціально-економічних Наук «International Academy of Socio-Economics» (Грузія, Тбілісі); Коордінатор співробітництва з Клайпедским Університетом «Klaipeda University» (м. Клайпеда, Литва). </a:t>
            </a:r>
            <a:r>
              <a:rPr lang="uk-UA" sz="1200" b="1" dirty="0">
                <a:latin typeface="Times New Roman"/>
                <a:cs typeface="Times New Roman"/>
              </a:rPr>
              <a:t>Основні напрями наукових досліджень</a:t>
            </a:r>
            <a:r>
              <a:rPr lang="uk-UA" sz="1200" dirty="0">
                <a:latin typeface="Times New Roman"/>
                <a:cs typeface="Times New Roman"/>
              </a:rPr>
              <a:t> </a:t>
            </a:r>
            <a:r>
              <a:rPr lang="uk-UA" sz="1200" b="1" dirty="0">
                <a:latin typeface="Times New Roman"/>
                <a:cs typeface="Times New Roman"/>
              </a:rPr>
              <a:t>– </a:t>
            </a:r>
            <a:r>
              <a:rPr lang="uk-UA" sz="1200" dirty="0">
                <a:latin typeface="Times New Roman"/>
                <a:cs typeface="Times New Roman"/>
              </a:rPr>
              <a:t>глобальна торгова політика, комерційна дипломатія, міжнародна торгівля агропродовольчою продукцією, експортоспроможність та імпортозалежність </a:t>
            </a:r>
            <a:r>
              <a:rPr lang="uk-UA" sz="1200" dirty="0" smtClean="0">
                <a:latin typeface="Times New Roman"/>
                <a:cs typeface="Times New Roman"/>
              </a:rPr>
              <a:t>країн</a:t>
            </a:r>
            <a:endParaRPr lang="uk-UA" sz="1200" b="1" dirty="0" smtClean="0">
              <a:latin typeface="Times New Roman"/>
              <a:ea typeface="华文楷体"/>
              <a:cs typeface="Times New Roman"/>
            </a:endParaRPr>
          </a:p>
          <a:p>
            <a:pPr marL="0" indent="0" algn="just">
              <a:lnSpc>
                <a:spcPct val="90000"/>
              </a:lnSpc>
              <a:buNone/>
            </a:pPr>
            <a:endParaRPr lang="uk-UA" sz="1200" b="1" dirty="0" smtClean="0">
              <a:latin typeface="Times New Roman"/>
              <a:ea typeface="华文楷体"/>
              <a:cs typeface="Times New Roman"/>
            </a:endParaRPr>
          </a:p>
          <a:p>
            <a:pPr marL="0" indent="0" algn="just">
              <a:lnSpc>
                <a:spcPct val="90000"/>
              </a:lnSpc>
              <a:buNone/>
            </a:pPr>
            <a:r>
              <a:rPr lang="uk-UA" sz="1200" b="1" dirty="0" smtClean="0">
                <a:latin typeface="Times New Roman"/>
                <a:ea typeface="华文楷体"/>
                <a:cs typeface="Times New Roman"/>
              </a:rPr>
              <a:t>Лук’яненко Любов Іванівна  </a:t>
            </a:r>
            <a:r>
              <a:rPr lang="uk-UA" sz="1200" dirty="0" smtClean="0">
                <a:latin typeface="Times New Roman"/>
                <a:ea typeface="华文楷体"/>
                <a:cs typeface="Times New Roman"/>
              </a:rPr>
              <a:t>професор, кандидат економічних наук, професор кафедри міжнародного обліку і аудиту. Сертифіковані програми фінансовий менеджмент і </a:t>
            </a:r>
            <a:r>
              <a:rPr lang="uk-UA" sz="1200" dirty="0" err="1" smtClean="0">
                <a:latin typeface="Times New Roman"/>
                <a:ea typeface="华文楷体"/>
                <a:cs typeface="Times New Roman"/>
              </a:rPr>
              <a:t>контролінг</a:t>
            </a:r>
            <a:r>
              <a:rPr lang="uk-UA" sz="1200" dirty="0" smtClean="0">
                <a:latin typeface="Times New Roman"/>
                <a:ea typeface="华文楷体"/>
                <a:cs typeface="Times New Roman"/>
              </a:rPr>
              <a:t>  GOPA (TACIS) та </a:t>
            </a:r>
            <a:r>
              <a:rPr lang="uk-UA" sz="1200" dirty="0" err="1" smtClean="0">
                <a:latin typeface="Times New Roman"/>
                <a:ea typeface="华文楷体"/>
                <a:cs typeface="Times New Roman"/>
              </a:rPr>
              <a:t>Ernst</a:t>
            </a:r>
            <a:r>
              <a:rPr lang="uk-UA" sz="1200" dirty="0" smtClean="0">
                <a:latin typeface="Times New Roman"/>
                <a:ea typeface="华文楷体"/>
                <a:cs typeface="Times New Roman"/>
              </a:rPr>
              <a:t> &amp; </a:t>
            </a:r>
            <a:r>
              <a:rPr lang="uk-UA" sz="1200" dirty="0" err="1" smtClean="0">
                <a:latin typeface="Times New Roman"/>
                <a:ea typeface="华文楷体"/>
                <a:cs typeface="Times New Roman"/>
              </a:rPr>
              <a:t>Young</a:t>
            </a:r>
            <a:r>
              <a:rPr lang="uk-UA" sz="1200" dirty="0" smtClean="0">
                <a:latin typeface="Times New Roman"/>
                <a:ea typeface="华文楷体"/>
                <a:cs typeface="Times New Roman"/>
              </a:rPr>
              <a:t> з міжнародних  стандартів бухгалтерського обліку,  </a:t>
            </a:r>
            <a:r>
              <a:rPr lang="uk-UA" sz="1200" dirty="0" err="1" smtClean="0">
                <a:latin typeface="Times New Roman"/>
                <a:cs typeface="Times New Roman"/>
              </a:rPr>
              <a:t>тренінговий</a:t>
            </a:r>
            <a:r>
              <a:rPr lang="uk-UA" sz="1200" dirty="0" smtClean="0">
                <a:latin typeface="Times New Roman"/>
                <a:cs typeface="Times New Roman"/>
              </a:rPr>
              <a:t> проект фонду Жана Моне, що реалізуються на базі КНЕУ за підтримки Європейської Комісії "</a:t>
            </a:r>
            <a:r>
              <a:rPr lang="uk-UA" sz="1200" dirty="0" err="1" smtClean="0">
                <a:latin typeface="Times New Roman"/>
                <a:cs typeface="Times New Roman"/>
              </a:rPr>
              <a:t>Адвокація</a:t>
            </a:r>
            <a:r>
              <a:rPr lang="uk-UA" sz="1200" dirty="0" smtClean="0">
                <a:latin typeface="Times New Roman"/>
                <a:cs typeface="Times New Roman"/>
              </a:rPr>
              <a:t> європейської інтеграції" (2013)</a:t>
            </a:r>
            <a:r>
              <a:rPr lang="uk-UA" sz="1200" dirty="0" smtClean="0">
                <a:latin typeface="Times New Roman"/>
                <a:ea typeface="华文楷体"/>
                <a:cs typeface="Times New Roman"/>
              </a:rPr>
              <a:t>.</a:t>
            </a:r>
            <a:r>
              <a:rPr lang="uk-UA" sz="1200" b="1" dirty="0" smtClean="0">
                <a:latin typeface="Times New Roman"/>
                <a:cs typeface="Times New Roman"/>
              </a:rPr>
              <a:t> Основні напрями наукових досліджень</a:t>
            </a:r>
            <a:r>
              <a:rPr lang="uk-UA" sz="1200" dirty="0" smtClean="0">
                <a:latin typeface="Times New Roman"/>
                <a:cs typeface="Times New Roman"/>
              </a:rPr>
              <a:t> </a:t>
            </a:r>
            <a:r>
              <a:rPr lang="uk-UA" sz="1200" b="1" dirty="0" smtClean="0">
                <a:latin typeface="Times New Roman"/>
                <a:cs typeface="Times New Roman"/>
              </a:rPr>
              <a:t>– </a:t>
            </a:r>
            <a:r>
              <a:rPr lang="uk-UA" sz="1200" dirty="0" smtClean="0">
                <a:latin typeface="Times New Roman"/>
                <a:cs typeface="Times New Roman"/>
              </a:rPr>
              <a:t>облік в зарубіжних країнах, облік міжнародних операцій.</a:t>
            </a:r>
            <a:endParaRPr lang="uk-UA" sz="1200" b="1" dirty="0" smtClean="0">
              <a:latin typeface="Times New Roman"/>
              <a:cs typeface="Times New Roman"/>
            </a:endParaRPr>
          </a:p>
          <a:p>
            <a:pPr marL="0" indent="0" algn="just">
              <a:lnSpc>
                <a:spcPct val="90000"/>
              </a:lnSpc>
              <a:buNone/>
            </a:pPr>
            <a:endParaRPr lang="uk-UA" sz="1200" b="1" dirty="0" smtClean="0">
              <a:latin typeface="Times New Roman"/>
              <a:cs typeface="Times New Roman"/>
            </a:endParaRPr>
          </a:p>
          <a:p>
            <a:pPr marL="0" indent="0" algn="just">
              <a:lnSpc>
                <a:spcPct val="90000"/>
              </a:lnSpc>
              <a:buNone/>
            </a:pPr>
            <a:r>
              <a:rPr lang="uk-UA" sz="1200" b="1" dirty="0" smtClean="0">
                <a:latin typeface="Times New Roman"/>
                <a:cs typeface="Times New Roman"/>
              </a:rPr>
              <a:t>Небильцова </a:t>
            </a:r>
            <a:r>
              <a:rPr lang="uk-UA" sz="1200" b="1" dirty="0">
                <a:latin typeface="Times New Roman"/>
                <a:cs typeface="Times New Roman"/>
              </a:rPr>
              <a:t>Оксана Володимирівна</a:t>
            </a:r>
            <a:r>
              <a:rPr lang="en-US" sz="1200" b="1" dirty="0">
                <a:latin typeface="Times New Roman"/>
                <a:cs typeface="Times New Roman"/>
              </a:rPr>
              <a:t> - </a:t>
            </a:r>
            <a:r>
              <a:rPr lang="uk-UA" sz="1200" b="1" dirty="0">
                <a:latin typeface="Times New Roman"/>
                <a:cs typeface="Times New Roman"/>
              </a:rPr>
              <a:t> </a:t>
            </a:r>
            <a:r>
              <a:rPr lang="uk-UA" sz="1200" dirty="0">
                <a:latin typeface="Times New Roman"/>
                <a:cs typeface="Times New Roman"/>
              </a:rPr>
              <a:t>професор, кандидат економічних наук, заступник завідуючого  кафедри міжнародного обліку і аудиту, сертифіцированний бізнес-тренер IFA.</a:t>
            </a:r>
            <a:r>
              <a:rPr lang="uk-UA" sz="1200" b="1" dirty="0">
                <a:latin typeface="Times New Roman"/>
                <a:cs typeface="Times New Roman"/>
              </a:rPr>
              <a:t> Основні напрями наукових досліджень</a:t>
            </a:r>
            <a:r>
              <a:rPr lang="uk-UA" sz="1200" dirty="0">
                <a:latin typeface="Times New Roman"/>
                <a:cs typeface="Times New Roman"/>
              </a:rPr>
              <a:t> </a:t>
            </a:r>
            <a:r>
              <a:rPr lang="uk-UA" sz="1200" b="1" dirty="0">
                <a:latin typeface="Times New Roman"/>
                <a:cs typeface="Times New Roman"/>
              </a:rPr>
              <a:t>– </a:t>
            </a:r>
            <a:r>
              <a:rPr lang="uk-UA" sz="1200" dirty="0">
                <a:latin typeface="Times New Roman"/>
                <a:cs typeface="Times New Roman"/>
              </a:rPr>
              <a:t>облік і звітність за міжнародними стандартами, облік фінансових інструментів та фінансових інвестицій. </a:t>
            </a:r>
            <a:endParaRPr lang="uk-UA" sz="1200" b="1" dirty="0" smtClean="0">
              <a:latin typeface="Times New Roman"/>
              <a:ea typeface="华文楷体"/>
              <a:cs typeface="Times New Roman"/>
            </a:endParaRPr>
          </a:p>
          <a:p>
            <a:pPr marL="0" indent="0" algn="just">
              <a:buNone/>
            </a:pPr>
            <a:r>
              <a:rPr lang="uk-UA" sz="1200" dirty="0">
                <a:latin typeface="Times New Roman"/>
                <a:cs typeface="Times New Roman"/>
              </a:rPr>
              <a:t>	</a:t>
            </a:r>
            <a:r>
              <a:rPr lang="ru-RU" sz="1200" b="1" dirty="0" smtClean="0">
                <a:latin typeface="Times New Roman"/>
                <a:cs typeface="Times New Roman"/>
              </a:rPr>
              <a:t> </a:t>
            </a:r>
          </a:p>
          <a:p>
            <a:pPr marL="0" indent="0" algn="just">
              <a:lnSpc>
                <a:spcPct val="90000"/>
              </a:lnSpc>
              <a:buNone/>
            </a:pPr>
            <a:r>
              <a:rPr lang="ru-RU" sz="1200" b="1" dirty="0" smtClean="0">
                <a:latin typeface="Times New Roman"/>
                <a:cs typeface="Times New Roman"/>
              </a:rPr>
              <a:t> </a:t>
            </a:r>
            <a:r>
              <a:rPr lang="uk-UA" sz="1200" i="1" dirty="0" smtClean="0">
                <a:latin typeface="Times New Roman"/>
                <a:cs typeface="Times New Roman"/>
              </a:rPr>
              <a:t> </a:t>
            </a:r>
            <a:r>
              <a:rPr lang="uk-UA" sz="1200" b="1" dirty="0" smtClean="0">
                <a:latin typeface="Times New Roman"/>
                <a:cs typeface="Times New Roman"/>
              </a:rPr>
              <a:t>Ільницький Денис Олександрович </a:t>
            </a:r>
            <a:r>
              <a:rPr lang="uk-UA" sz="1200" dirty="0" smtClean="0">
                <a:latin typeface="Times New Roman"/>
                <a:cs typeface="Times New Roman"/>
              </a:rPr>
              <a:t>доцент, кандидат економічних наук, доцент кафедри міжнародної економіки. тренінговий  проект фонду Жана Моне, що реалізуються на базі КНЕУ за підтримки Європейської Комісії ”Модель європейського регіонального розвитку" (2015).   </a:t>
            </a:r>
            <a:r>
              <a:rPr lang="uk-UA" sz="1200" b="1" dirty="0" smtClean="0">
                <a:latin typeface="Times New Roman"/>
                <a:cs typeface="Times New Roman"/>
              </a:rPr>
              <a:t>Основні напрями наукових досліджень</a:t>
            </a:r>
            <a:r>
              <a:rPr lang="uk-UA" sz="1200" dirty="0" smtClean="0">
                <a:latin typeface="Times New Roman"/>
                <a:cs typeface="Times New Roman"/>
              </a:rPr>
              <a:t> </a:t>
            </a:r>
            <a:r>
              <a:rPr lang="uk-UA" sz="1200" b="1" dirty="0" smtClean="0">
                <a:latin typeface="Times New Roman"/>
                <a:cs typeface="Times New Roman"/>
              </a:rPr>
              <a:t>– </a:t>
            </a:r>
            <a:r>
              <a:rPr lang="uk-UA" sz="1200" dirty="0" smtClean="0">
                <a:latin typeface="Times New Roman"/>
                <a:cs typeface="Times New Roman"/>
              </a:rPr>
              <a:t>глобальна  конкуренція в науково-освітньому просторі: інтелектуально-ресурсний вимір, університети світового класу, комерціалізація інтелектуального капіталу.</a:t>
            </a:r>
          </a:p>
          <a:p>
            <a:pPr marL="0" indent="0" algn="just">
              <a:lnSpc>
                <a:spcPct val="70000"/>
              </a:lnSpc>
              <a:buNone/>
            </a:pPr>
            <a:r>
              <a:rPr lang="ru-RU" sz="1200" dirty="0" smtClean="0">
                <a:latin typeface="Times New Roman"/>
                <a:cs typeface="Times New Roman"/>
              </a:rPr>
              <a:t>  </a:t>
            </a:r>
          </a:p>
          <a:p>
            <a:pPr marL="0" indent="0" algn="just">
              <a:lnSpc>
                <a:spcPct val="80000"/>
              </a:lnSpc>
              <a:buNone/>
            </a:pPr>
            <a:r>
              <a:rPr lang="uk-UA" sz="1200" b="1" dirty="0" smtClean="0">
                <a:latin typeface="Times New Roman"/>
                <a:cs typeface="Times New Roman"/>
              </a:rPr>
              <a:t>Кір’якова Марина Євгенівна</a:t>
            </a:r>
            <a:r>
              <a:rPr lang="uk-UA" sz="1200" dirty="0" smtClean="0">
                <a:latin typeface="Times New Roman"/>
                <a:cs typeface="Times New Roman"/>
              </a:rPr>
              <a:t> – доцент, кандидат економічних наук, доцент кафедри міжнародного  менеджменту, консультант комітету у закордонних справах Верховної Ради України, менеджер  міжнародних навчальних проектів фармацевтичних та харчових компаній (м. Санкт-Петербург,  м. Баку, м. Джакарта). </a:t>
            </a:r>
            <a:r>
              <a:rPr lang="uk-UA" sz="1200" b="1" dirty="0" smtClean="0">
                <a:latin typeface="Times New Roman"/>
                <a:cs typeface="Times New Roman"/>
              </a:rPr>
              <a:t>Основні напрями наукових досліджень</a:t>
            </a:r>
            <a:r>
              <a:rPr lang="uk-UA" sz="1200" dirty="0" smtClean="0">
                <a:latin typeface="Times New Roman"/>
                <a:cs typeface="Times New Roman"/>
              </a:rPr>
              <a:t>: міжнародний бізнес, міжнародний менеджмент,  міжнародний інноваційний менеджмент, міжнародний консалтинг, міжнародний операційний менеджмент.</a:t>
            </a:r>
          </a:p>
          <a:p>
            <a:pPr marL="0" indent="0" algn="just">
              <a:lnSpc>
                <a:spcPct val="70000"/>
              </a:lnSpc>
              <a:buNone/>
            </a:pPr>
            <a:endParaRPr lang="ru-RU" sz="1200" dirty="0">
              <a:latin typeface="Times New Roman"/>
              <a:cs typeface="Times New Roman"/>
            </a:endParaRPr>
          </a:p>
          <a:p>
            <a:pPr marL="0" indent="0" algn="just">
              <a:lnSpc>
                <a:spcPct val="90000"/>
              </a:lnSpc>
              <a:buNone/>
            </a:pPr>
            <a:r>
              <a:rPr lang="ru-RU" sz="1200" b="1" dirty="0" smtClean="0">
                <a:latin typeface="Times New Roman"/>
                <a:cs typeface="Times New Roman"/>
              </a:rPr>
              <a:t>  </a:t>
            </a:r>
            <a:r>
              <a:rPr lang="uk-UA" sz="1200" b="1" dirty="0">
                <a:latin typeface="Times New Roman"/>
                <a:cs typeface="Times New Roman"/>
              </a:rPr>
              <a:t>Кулик Юрій Євгенович – </a:t>
            </a:r>
            <a:r>
              <a:rPr lang="uk-UA" sz="1200" dirty="0">
                <a:latin typeface="Times New Roman"/>
                <a:cs typeface="Times New Roman"/>
              </a:rPr>
              <a:t>доцент, кандидат економічних наук, доцент кафедри міжнародного менеджменту, сертифікована програма Центру торгової політики та комерційної дипломатії “Практика торговельних переговорів. Торгова політика та комерційна дипломатія”. </a:t>
            </a:r>
            <a:r>
              <a:rPr lang="uk-UA" sz="1200" b="1" dirty="0">
                <a:latin typeface="Times New Roman"/>
                <a:cs typeface="Times New Roman"/>
              </a:rPr>
              <a:t>Основні напрями наукових досліджень </a:t>
            </a:r>
            <a:r>
              <a:rPr lang="uk-UA" sz="1200" dirty="0">
                <a:latin typeface="Times New Roman"/>
                <a:cs typeface="Times New Roman"/>
              </a:rPr>
              <a:t>– управлінська  результативність у  міжнародному бізнесі, основи зовнішньоекономічної діяльності</a:t>
            </a:r>
            <a:endParaRPr lang="uk-UA" sz="1200" b="1" dirty="0">
              <a:latin typeface="Times New Roman"/>
              <a:cs typeface="Times New Roman"/>
            </a:endParaRPr>
          </a:p>
          <a:p>
            <a:pPr marL="0" indent="0" algn="just">
              <a:lnSpc>
                <a:spcPct val="90000"/>
              </a:lnSpc>
              <a:buNone/>
            </a:pPr>
            <a:r>
              <a:rPr lang="uk-UA" sz="1200" b="1" dirty="0">
                <a:latin typeface="Times New Roman"/>
                <a:cs typeface="Times New Roman"/>
              </a:rPr>
              <a:t>        </a:t>
            </a:r>
          </a:p>
          <a:p>
            <a:pPr marL="0" indent="0" algn="just">
              <a:lnSpc>
                <a:spcPct val="80000"/>
              </a:lnSpc>
              <a:buNone/>
            </a:pPr>
            <a:r>
              <a:rPr lang="ru-RU" sz="1200" b="1" dirty="0" smtClean="0">
                <a:latin typeface="Times New Roman"/>
                <a:cs typeface="Times New Roman"/>
              </a:rPr>
              <a:t>     </a:t>
            </a:r>
          </a:p>
          <a:p>
            <a:pPr marL="0" indent="0">
              <a:lnSpc>
                <a:spcPct val="80000"/>
              </a:lnSpc>
              <a:buNone/>
            </a:pPr>
            <a:endParaRPr lang="ru-RU" sz="1100" b="1" dirty="0">
              <a:latin typeface="Times New Roman"/>
              <a:cs typeface="Times New Roman"/>
            </a:endParaRPr>
          </a:p>
          <a:p>
            <a:pPr marL="0" indent="0">
              <a:lnSpc>
                <a:spcPct val="80000"/>
              </a:lnSpc>
              <a:buNone/>
            </a:pPr>
            <a:r>
              <a:rPr lang="ru-RU" sz="1100" b="1" dirty="0" smtClean="0">
                <a:latin typeface="Times New Roman"/>
                <a:cs typeface="Times New Roman"/>
              </a:rPr>
              <a:t>  </a:t>
            </a:r>
            <a:endParaRPr lang="ru-RU" sz="1100" b="1" dirty="0">
              <a:latin typeface="Times New Roman"/>
              <a:cs typeface="Times New Roman"/>
            </a:endParaRPr>
          </a:p>
          <a:p>
            <a:pPr marL="0" indent="0">
              <a:lnSpc>
                <a:spcPct val="80000"/>
              </a:lnSpc>
              <a:buNone/>
            </a:pPr>
            <a:endParaRPr lang="ru-RU" sz="1100" b="1" dirty="0" smtClean="0">
              <a:latin typeface="Times New Roman"/>
              <a:cs typeface="Times New Roman"/>
            </a:endParaRPr>
          </a:p>
          <a:p>
            <a:pPr marL="0" indent="0">
              <a:lnSpc>
                <a:spcPct val="80000"/>
              </a:lnSpc>
              <a:buNone/>
            </a:pPr>
            <a:endParaRPr lang="ru-RU" sz="1100" dirty="0">
              <a:latin typeface="Times New Roman"/>
              <a:cs typeface="Times New Roman"/>
            </a:endParaRPr>
          </a:p>
          <a:p>
            <a:pPr marL="0" indent="0">
              <a:buNone/>
            </a:pPr>
            <a:endParaRPr lang="ru-RU" sz="1100" dirty="0"/>
          </a:p>
        </p:txBody>
      </p:sp>
      <p:pic>
        <p:nvPicPr>
          <p:cNvPr id="8" name="Изображение 7"/>
          <p:cNvPicPr>
            <a:picLocks noChangeAspect="1"/>
          </p:cNvPicPr>
          <p:nvPr/>
        </p:nvPicPr>
        <p:blipFill>
          <a:blip r:embed="rId2"/>
          <a:stretch>
            <a:fillRect/>
          </a:stretch>
        </p:blipFill>
        <p:spPr>
          <a:xfrm>
            <a:off x="395536" y="2564904"/>
            <a:ext cx="611176" cy="720080"/>
          </a:xfrm>
          <a:prstGeom prst="rect">
            <a:avLst/>
          </a:prstGeom>
        </p:spPr>
      </p:pic>
      <p:pic>
        <p:nvPicPr>
          <p:cNvPr id="11" name="Изображение 10"/>
          <p:cNvPicPr>
            <a:picLocks noChangeAspect="1"/>
          </p:cNvPicPr>
          <p:nvPr/>
        </p:nvPicPr>
        <p:blipFill>
          <a:blip r:embed="rId3"/>
          <a:stretch>
            <a:fillRect/>
          </a:stretch>
        </p:blipFill>
        <p:spPr>
          <a:xfrm>
            <a:off x="395536" y="1700808"/>
            <a:ext cx="592460" cy="648072"/>
          </a:xfrm>
          <a:prstGeom prst="rect">
            <a:avLst/>
          </a:prstGeom>
        </p:spPr>
      </p:pic>
      <p:pic>
        <p:nvPicPr>
          <p:cNvPr id="12" name="Рисунок 5" descr="C:\Users\Lucky1\Desktop\info\thumbnail_1441959096.jpg"/>
          <p:cNvPicPr/>
          <p:nvPr/>
        </p:nvPicPr>
        <p:blipFill>
          <a:blip r:embed="rId4"/>
          <a:srcRect/>
          <a:stretch>
            <a:fillRect/>
          </a:stretch>
        </p:blipFill>
        <p:spPr bwMode="auto">
          <a:xfrm>
            <a:off x="395536" y="188640"/>
            <a:ext cx="576064" cy="648072"/>
          </a:xfrm>
          <a:prstGeom prst="rect">
            <a:avLst/>
          </a:prstGeom>
          <a:noFill/>
          <a:ln w="9525">
            <a:noFill/>
            <a:miter lim="800000"/>
            <a:headEnd/>
            <a:tailEnd/>
          </a:ln>
        </p:spPr>
      </p:pic>
      <p:pic>
        <p:nvPicPr>
          <p:cNvPr id="14" name="Изображение 13"/>
          <p:cNvPicPr>
            <a:picLocks noChangeAspect="1"/>
          </p:cNvPicPr>
          <p:nvPr/>
        </p:nvPicPr>
        <p:blipFill>
          <a:blip r:embed="rId5"/>
          <a:stretch>
            <a:fillRect/>
          </a:stretch>
        </p:blipFill>
        <p:spPr>
          <a:xfrm>
            <a:off x="395536" y="908720"/>
            <a:ext cx="592708" cy="588392"/>
          </a:xfrm>
          <a:prstGeom prst="rect">
            <a:avLst/>
          </a:prstGeom>
        </p:spPr>
      </p:pic>
      <p:pic>
        <p:nvPicPr>
          <p:cNvPr id="15" name="Изображение 14"/>
          <p:cNvPicPr>
            <a:picLocks noChangeAspect="1"/>
          </p:cNvPicPr>
          <p:nvPr/>
        </p:nvPicPr>
        <p:blipFill>
          <a:blip r:embed="rId6"/>
          <a:stretch>
            <a:fillRect/>
          </a:stretch>
        </p:blipFill>
        <p:spPr>
          <a:xfrm rot="271416">
            <a:off x="418098" y="3378782"/>
            <a:ext cx="576064" cy="594864"/>
          </a:xfrm>
          <a:prstGeom prst="rect">
            <a:avLst/>
          </a:prstGeom>
        </p:spPr>
      </p:pic>
      <p:pic>
        <p:nvPicPr>
          <p:cNvPr id="16" name="Изображение 15"/>
          <p:cNvPicPr>
            <a:picLocks noChangeAspect="1"/>
          </p:cNvPicPr>
          <p:nvPr/>
        </p:nvPicPr>
        <p:blipFill>
          <a:blip r:embed="rId7"/>
          <a:stretch>
            <a:fillRect/>
          </a:stretch>
        </p:blipFill>
        <p:spPr>
          <a:xfrm>
            <a:off x="395536" y="4077072"/>
            <a:ext cx="626368" cy="432048"/>
          </a:xfrm>
          <a:prstGeom prst="rect">
            <a:avLst/>
          </a:prstGeom>
        </p:spPr>
      </p:pic>
      <p:pic>
        <p:nvPicPr>
          <p:cNvPr id="17" name="Изображение 16"/>
          <p:cNvPicPr>
            <a:picLocks noChangeAspect="1"/>
          </p:cNvPicPr>
          <p:nvPr/>
        </p:nvPicPr>
        <p:blipFill>
          <a:blip r:embed="rId8"/>
          <a:stretch>
            <a:fillRect/>
          </a:stretch>
        </p:blipFill>
        <p:spPr>
          <a:xfrm>
            <a:off x="395536" y="4797152"/>
            <a:ext cx="648072" cy="648072"/>
          </a:xfrm>
          <a:prstGeom prst="rect">
            <a:avLst/>
          </a:prstGeom>
        </p:spPr>
      </p:pic>
      <p:pic>
        <p:nvPicPr>
          <p:cNvPr id="18" name="Рисунок 4" descr="C:\Users\Lucky1\Desktop\info\thumbnail_1302513627.jpg"/>
          <p:cNvPicPr/>
          <p:nvPr/>
        </p:nvPicPr>
        <p:blipFill>
          <a:blip r:embed="rId9"/>
          <a:srcRect/>
          <a:stretch>
            <a:fillRect/>
          </a:stretch>
        </p:blipFill>
        <p:spPr bwMode="auto">
          <a:xfrm>
            <a:off x="395536" y="5589240"/>
            <a:ext cx="648072" cy="648072"/>
          </a:xfrm>
          <a:prstGeom prst="rect">
            <a:avLst/>
          </a:prstGeom>
          <a:noFill/>
          <a:ln w="9525">
            <a:noFill/>
            <a:miter lim="800000"/>
            <a:headEnd/>
            <a:tailEnd/>
          </a:ln>
        </p:spPr>
      </p:pic>
    </p:spTree>
    <p:extLst>
      <p:ext uri="{BB962C8B-B14F-4D97-AF65-F5344CB8AC3E}">
        <p14:creationId xmlns:p14="http://schemas.microsoft.com/office/powerpoint/2010/main" val="422479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4638"/>
            <a:ext cx="8229600" cy="130026"/>
          </a:xfrm>
        </p:spPr>
        <p:txBody>
          <a:bodyPr>
            <a:normAutofit fontScale="90000"/>
          </a:bodyPr>
          <a:lstStyle/>
          <a:p>
            <a:endParaRPr lang="ru-RU" sz="800" dirty="0"/>
          </a:p>
        </p:txBody>
      </p:sp>
      <p:sp>
        <p:nvSpPr>
          <p:cNvPr id="3" name="Содержимое 2"/>
          <p:cNvSpPr>
            <a:spLocks noGrp="1"/>
          </p:cNvSpPr>
          <p:nvPr>
            <p:ph idx="1"/>
          </p:nvPr>
        </p:nvSpPr>
        <p:spPr>
          <a:xfrm>
            <a:off x="755576" y="116632"/>
            <a:ext cx="8388424" cy="6741368"/>
          </a:xfrm>
        </p:spPr>
        <p:txBody>
          <a:bodyPr>
            <a:normAutofit fontScale="47500" lnSpcReduction="20000"/>
          </a:bodyPr>
          <a:lstStyle/>
          <a:p>
            <a:pPr marL="0" indent="0" algn="just">
              <a:lnSpc>
                <a:spcPct val="50000"/>
              </a:lnSpc>
              <a:buNone/>
            </a:pPr>
            <a:r>
              <a:rPr lang="uk-UA" sz="1400" b="1" dirty="0" smtClean="0">
                <a:latin typeface="Times New Roman"/>
                <a:cs typeface="Times New Roman"/>
              </a:rPr>
              <a:t>                           </a:t>
            </a:r>
          </a:p>
          <a:p>
            <a:pPr marL="0" indent="0" algn="just">
              <a:lnSpc>
                <a:spcPct val="90000"/>
              </a:lnSpc>
              <a:buNone/>
            </a:pPr>
            <a:endParaRPr lang="uk-UA" sz="1600" b="1" dirty="0" smtClean="0">
              <a:latin typeface="Times New Roman"/>
              <a:cs typeface="Times New Roman"/>
            </a:endParaRPr>
          </a:p>
          <a:p>
            <a:pPr marL="0" indent="0" algn="just">
              <a:lnSpc>
                <a:spcPct val="90000"/>
              </a:lnSpc>
              <a:buNone/>
            </a:pPr>
            <a:r>
              <a:rPr lang="uk-UA" sz="2500" b="1" dirty="0" smtClean="0">
                <a:latin typeface="Times New Roman"/>
                <a:cs typeface="Times New Roman"/>
              </a:rPr>
              <a:t>Максименко </a:t>
            </a:r>
            <a:r>
              <a:rPr lang="uk-UA" sz="2500" b="1" dirty="0">
                <a:latin typeface="Times New Roman"/>
                <a:cs typeface="Times New Roman"/>
              </a:rPr>
              <a:t>Анна Вікторівна </a:t>
            </a:r>
            <a:r>
              <a:rPr lang="uk-UA" sz="2500" dirty="0">
                <a:latin typeface="Times New Roman"/>
                <a:cs typeface="Times New Roman"/>
              </a:rPr>
              <a:t>доцент, кандидат економічних наук, доцент кафедри міжнародного обліку і аудиту, тренінговий проект фонду Жана Моне, що реалізуються на базі КНЕУ за підтримки Європейської Комісії "Адвокація європейської інтеграції" (2013). </a:t>
            </a:r>
            <a:r>
              <a:rPr lang="uk-UA" sz="2500" b="1" dirty="0">
                <a:latin typeface="Times New Roman"/>
                <a:cs typeface="Times New Roman"/>
              </a:rPr>
              <a:t>Основні напрями наукових досліджень</a:t>
            </a:r>
            <a:r>
              <a:rPr lang="uk-UA" sz="2500" dirty="0">
                <a:latin typeface="Times New Roman"/>
                <a:cs typeface="Times New Roman"/>
              </a:rPr>
              <a:t> </a:t>
            </a:r>
            <a:r>
              <a:rPr lang="uk-UA" sz="2500" b="1" dirty="0">
                <a:latin typeface="Times New Roman"/>
                <a:cs typeface="Times New Roman"/>
              </a:rPr>
              <a:t>– </a:t>
            </a:r>
            <a:r>
              <a:rPr lang="uk-UA" sz="2500" dirty="0">
                <a:latin typeface="Times New Roman"/>
                <a:cs typeface="Times New Roman"/>
              </a:rPr>
              <a:t>облік в зарубіжних країнах, міжнародне оподаткування.</a:t>
            </a:r>
          </a:p>
          <a:p>
            <a:pPr marL="0" indent="0" algn="just">
              <a:lnSpc>
                <a:spcPct val="80000"/>
              </a:lnSpc>
              <a:buNone/>
            </a:pPr>
            <a:endParaRPr lang="uk-UA" sz="2200" b="1" dirty="0" smtClean="0">
              <a:latin typeface="Times New Roman"/>
              <a:cs typeface="Times New Roman"/>
            </a:endParaRPr>
          </a:p>
          <a:p>
            <a:pPr marL="0" indent="0" algn="just">
              <a:lnSpc>
                <a:spcPct val="90000"/>
              </a:lnSpc>
              <a:buNone/>
            </a:pPr>
            <a:r>
              <a:rPr lang="uk-UA" sz="2500" b="1" dirty="0" smtClean="0">
                <a:latin typeface="Times New Roman"/>
                <a:cs typeface="Times New Roman"/>
              </a:rPr>
              <a:t>Мартинюк Олена Віталіївна – </a:t>
            </a:r>
            <a:r>
              <a:rPr lang="uk-UA" sz="2500" dirty="0" smtClean="0">
                <a:latin typeface="Times New Roman"/>
                <a:cs typeface="Times New Roman"/>
              </a:rPr>
              <a:t>доцент,  кандидат економічних наук, доцент кафедри міжнародного менеджменту,</a:t>
            </a:r>
            <a:r>
              <a:rPr lang="uk-UA" sz="2500" b="1" dirty="0" smtClean="0">
                <a:latin typeface="Times New Roman"/>
                <a:cs typeface="Times New Roman"/>
              </a:rPr>
              <a:t> </a:t>
            </a:r>
            <a:r>
              <a:rPr lang="uk-UA" sz="2500" dirty="0" smtClean="0">
                <a:latin typeface="Times New Roman"/>
                <a:cs typeface="Times New Roman"/>
              </a:rPr>
              <a:t>сертифікований тренер проекту «Eurppean corporate social responsibility (CSR) business practices”.  </a:t>
            </a:r>
            <a:r>
              <a:rPr lang="uk-UA" sz="2500" b="1" dirty="0" smtClean="0">
                <a:latin typeface="Times New Roman"/>
                <a:cs typeface="Times New Roman"/>
              </a:rPr>
              <a:t>Основні напрями наукових досліджень</a:t>
            </a:r>
            <a:r>
              <a:rPr lang="uk-UA" sz="2500" dirty="0" smtClean="0">
                <a:latin typeface="Times New Roman"/>
                <a:cs typeface="Times New Roman"/>
              </a:rPr>
              <a:t> – проблеми організації міжнародної економічної діяльності України, управління вищою освітою в умовах інтернаціоналізації, корпоративна культура, корпоративна  соціальна відповідальність.</a:t>
            </a:r>
            <a:endParaRPr lang="uk-UA" sz="2500" b="1" dirty="0" smtClean="0">
              <a:latin typeface="Times New Roman"/>
              <a:cs typeface="Times New Roman"/>
            </a:endParaRPr>
          </a:p>
          <a:p>
            <a:pPr marL="0" indent="0" algn="just">
              <a:lnSpc>
                <a:spcPct val="80000"/>
              </a:lnSpc>
              <a:buNone/>
            </a:pPr>
            <a:r>
              <a:rPr lang="uk-UA" sz="2200" b="1" dirty="0" smtClean="0">
                <a:latin typeface="Times New Roman"/>
                <a:cs typeface="Times New Roman"/>
              </a:rPr>
              <a:t>                           </a:t>
            </a:r>
          </a:p>
          <a:p>
            <a:pPr marL="0" indent="0" algn="just">
              <a:lnSpc>
                <a:spcPct val="80000"/>
              </a:lnSpc>
              <a:buNone/>
            </a:pPr>
            <a:endParaRPr lang="uk-UA" sz="2200" b="1" dirty="0">
              <a:latin typeface="Times New Roman"/>
              <a:cs typeface="Times New Roman"/>
            </a:endParaRPr>
          </a:p>
          <a:p>
            <a:pPr marL="0" indent="0" algn="just">
              <a:lnSpc>
                <a:spcPct val="90000"/>
              </a:lnSpc>
              <a:buNone/>
            </a:pPr>
            <a:r>
              <a:rPr lang="uk-UA" sz="2500" b="1" dirty="0" smtClean="0">
                <a:latin typeface="Times New Roman"/>
                <a:ea typeface="华文楷体"/>
                <a:cs typeface="Times New Roman"/>
              </a:rPr>
              <a:t>Прилипко </a:t>
            </a:r>
            <a:r>
              <a:rPr lang="uk-UA" sz="2500" b="1" dirty="0">
                <a:latin typeface="Times New Roman"/>
                <a:ea typeface="华文楷体"/>
                <a:cs typeface="Times New Roman"/>
              </a:rPr>
              <a:t>Сергій  Іванович  - </a:t>
            </a:r>
            <a:r>
              <a:rPr lang="uk-UA" sz="2500" dirty="0">
                <a:latin typeface="Times New Roman"/>
                <a:ea typeface="华文楷体"/>
                <a:cs typeface="Times New Roman"/>
              </a:rPr>
              <a:t>доцент, кандидат економічних наук, доцент кафедри міжнародних фінансів, член Федерації професійних бухгалтерів та аудиторів України, аудитор Аудиторської палати України, ліцензований аудитор Національного антикорупційного бюро України.   </a:t>
            </a:r>
            <a:r>
              <a:rPr lang="uk-UA" sz="2500" b="1" dirty="0">
                <a:latin typeface="Times New Roman"/>
                <a:cs typeface="Times New Roman"/>
              </a:rPr>
              <a:t> Основні напрями наукових досліджень</a:t>
            </a:r>
            <a:r>
              <a:rPr lang="uk-UA" sz="2500" dirty="0">
                <a:latin typeface="Times New Roman"/>
                <a:cs typeface="Times New Roman"/>
              </a:rPr>
              <a:t> </a:t>
            </a:r>
            <a:r>
              <a:rPr lang="uk-UA" sz="2500" b="1" dirty="0">
                <a:latin typeface="Times New Roman"/>
                <a:cs typeface="Times New Roman"/>
              </a:rPr>
              <a:t>– </a:t>
            </a:r>
            <a:r>
              <a:rPr lang="uk-UA" sz="2500" dirty="0">
                <a:latin typeface="Times New Roman"/>
                <a:cs typeface="Times New Roman"/>
              </a:rPr>
              <a:t>організація обліку,  аудиту,  інвестиційного проектування і контролінгу.</a:t>
            </a:r>
            <a:r>
              <a:rPr lang="uk-UA" sz="2500" b="1" dirty="0">
                <a:latin typeface="Times New Roman"/>
                <a:cs typeface="Times New Roman"/>
              </a:rPr>
              <a:t>      </a:t>
            </a:r>
            <a:endParaRPr lang="uk-UA" sz="2500" dirty="0">
              <a:latin typeface="Times New Roman"/>
              <a:cs typeface="Times New Roman"/>
            </a:endParaRPr>
          </a:p>
          <a:p>
            <a:pPr marL="0" indent="0" algn="just">
              <a:lnSpc>
                <a:spcPct val="90000"/>
              </a:lnSpc>
              <a:buNone/>
            </a:pPr>
            <a:r>
              <a:rPr lang="uk-UA" sz="2500" dirty="0">
                <a:latin typeface="Times New Roman"/>
                <a:cs typeface="Times New Roman"/>
              </a:rPr>
              <a:t> </a:t>
            </a:r>
          </a:p>
          <a:p>
            <a:pPr marL="0" indent="0" algn="just">
              <a:lnSpc>
                <a:spcPct val="80000"/>
              </a:lnSpc>
              <a:buNone/>
            </a:pPr>
            <a:endParaRPr lang="uk-UA" sz="2200" b="1" dirty="0" smtClean="0">
              <a:latin typeface="Times New Roman"/>
              <a:cs typeface="Times New Roman"/>
            </a:endParaRPr>
          </a:p>
          <a:p>
            <a:pPr marL="0" indent="0" algn="just">
              <a:lnSpc>
                <a:spcPct val="90000"/>
              </a:lnSpc>
              <a:buNone/>
            </a:pPr>
            <a:r>
              <a:rPr lang="uk-UA" sz="2500" b="1" dirty="0" smtClean="0">
                <a:latin typeface="Times New Roman"/>
                <a:cs typeface="Times New Roman"/>
              </a:rPr>
              <a:t>Ткаленко </a:t>
            </a:r>
            <a:r>
              <a:rPr lang="uk-UA" sz="2500" b="1" dirty="0">
                <a:latin typeface="Times New Roman"/>
                <a:cs typeface="Times New Roman"/>
              </a:rPr>
              <a:t>Світлана Іванівна </a:t>
            </a:r>
            <a:r>
              <a:rPr lang="uk-UA" sz="2500" dirty="0">
                <a:latin typeface="Times New Roman"/>
                <a:cs typeface="Times New Roman"/>
              </a:rPr>
              <a:t>доцент, кандидат економічних наук, доцент кафедри  європейської інтеграції. участь у розробці та реалізації міжнародних тренінгових проектів фонду Жана Моне, що реалізуються на базі КНЕУ за підтримки Європейської Комісії  Тренінгу «Інноваційний та інвестиційний розвиток Європейського Союзу», 2012-2015.</a:t>
            </a:r>
            <a:r>
              <a:rPr lang="uk-UA" sz="2500" b="1" dirty="0">
                <a:latin typeface="Times New Roman"/>
                <a:cs typeface="Times New Roman"/>
              </a:rPr>
              <a:t>Основні напрями наукових досліджень</a:t>
            </a:r>
            <a:r>
              <a:rPr lang="uk-UA" sz="2500" dirty="0">
                <a:latin typeface="Times New Roman"/>
                <a:cs typeface="Times New Roman"/>
              </a:rPr>
              <a:t> </a:t>
            </a:r>
            <a:r>
              <a:rPr lang="uk-UA" sz="2500" b="1" dirty="0">
                <a:latin typeface="Times New Roman"/>
                <a:cs typeface="Times New Roman"/>
              </a:rPr>
              <a:t>– </a:t>
            </a:r>
            <a:r>
              <a:rPr lang="uk-UA" sz="2500" dirty="0">
                <a:latin typeface="Times New Roman"/>
                <a:cs typeface="Times New Roman"/>
              </a:rPr>
              <a:t> економічна безпека держави, європейська інтеграція, міжнародна інвестиційна діяльність, міжнародна банківська діяльність. </a:t>
            </a:r>
            <a:endParaRPr lang="uk-UA" sz="2500" b="1" dirty="0" smtClean="0">
              <a:latin typeface="Times New Roman"/>
              <a:cs typeface="Times New Roman"/>
            </a:endParaRPr>
          </a:p>
          <a:p>
            <a:pPr marL="0" indent="0" algn="just">
              <a:lnSpc>
                <a:spcPct val="80000"/>
              </a:lnSpc>
              <a:buNone/>
            </a:pPr>
            <a:endParaRPr lang="uk-UA" sz="2200" b="1" dirty="0" smtClean="0">
              <a:latin typeface="Times New Roman"/>
              <a:cs typeface="Times New Roman"/>
            </a:endParaRPr>
          </a:p>
          <a:p>
            <a:pPr marL="0" indent="0" algn="just">
              <a:lnSpc>
                <a:spcPct val="90000"/>
              </a:lnSpc>
              <a:buNone/>
            </a:pPr>
            <a:r>
              <a:rPr lang="uk-UA" sz="2500" b="1" dirty="0" smtClean="0">
                <a:latin typeface="Times New Roman"/>
                <a:cs typeface="Times New Roman"/>
              </a:rPr>
              <a:t>Федірко </a:t>
            </a:r>
            <a:r>
              <a:rPr lang="uk-UA" sz="2500" b="1" dirty="0">
                <a:latin typeface="Times New Roman"/>
                <a:cs typeface="Times New Roman"/>
              </a:rPr>
              <a:t>Олександр Анатолійович </a:t>
            </a:r>
            <a:r>
              <a:rPr lang="uk-UA" sz="2500" dirty="0">
                <a:latin typeface="Times New Roman"/>
                <a:cs typeface="Times New Roman"/>
              </a:rPr>
              <a:t>доцент, кандидат економічних наук, заступник  завідуючого  кафедри європейської інтеграції. участь  у розробці та реалізації міжнародних тренінгових проектів фонду Жана Моне, що реалізуються на базі КНЕУ за підтримки Європейської Комісії (Тренінг "Адвокація європейської інтеграції" (2011-2014) та Тренінг "Інноваційний та інвестиційний розвиток ЄС" (2012-2015)). </a:t>
            </a:r>
            <a:r>
              <a:rPr lang="uk-UA" sz="2500" b="1" dirty="0">
                <a:latin typeface="Times New Roman"/>
                <a:cs typeface="Times New Roman"/>
              </a:rPr>
              <a:t>Основні напрями наукових досліджень</a:t>
            </a:r>
            <a:r>
              <a:rPr lang="uk-UA" sz="2500" dirty="0">
                <a:latin typeface="Times New Roman"/>
                <a:cs typeface="Times New Roman"/>
              </a:rPr>
              <a:t> </a:t>
            </a:r>
            <a:r>
              <a:rPr lang="uk-UA" sz="2500" b="1" dirty="0">
                <a:latin typeface="Times New Roman"/>
                <a:cs typeface="Times New Roman"/>
              </a:rPr>
              <a:t>– </a:t>
            </a:r>
            <a:r>
              <a:rPr lang="uk-UA" sz="2500" dirty="0">
                <a:latin typeface="Times New Roman"/>
                <a:cs typeface="Times New Roman"/>
              </a:rPr>
              <a:t>Регіональний та локальний інноваційний розвиток, європейська інтеграція, науково-технічна, підприємницька, конкурентна, енергетична, зовнішньоторговельна політики Європейського Союзу, міжнародна </a:t>
            </a:r>
            <a:r>
              <a:rPr lang="uk-UA" sz="2500" dirty="0" smtClean="0">
                <a:latin typeface="Times New Roman"/>
                <a:cs typeface="Times New Roman"/>
              </a:rPr>
              <a:t>конкурентоспроможність.</a:t>
            </a:r>
          </a:p>
          <a:p>
            <a:pPr marL="0" indent="0" algn="just">
              <a:lnSpc>
                <a:spcPct val="90000"/>
              </a:lnSpc>
              <a:buNone/>
            </a:pPr>
            <a:endParaRPr lang="uk-UA" sz="2500" b="1" dirty="0">
              <a:latin typeface="Times New Roman"/>
              <a:cs typeface="Times New Roman"/>
            </a:endParaRPr>
          </a:p>
          <a:p>
            <a:pPr marL="0" indent="0" algn="just">
              <a:lnSpc>
                <a:spcPct val="80000"/>
              </a:lnSpc>
              <a:buNone/>
            </a:pPr>
            <a:r>
              <a:rPr lang="uk-UA" sz="2300" b="1" dirty="0" smtClean="0">
                <a:latin typeface="Times New Roman"/>
                <a:cs typeface="Times New Roman"/>
              </a:rPr>
              <a:t>Шкода Тетяна Никодимівна – </a:t>
            </a:r>
            <a:r>
              <a:rPr lang="uk-UA" sz="2300" dirty="0" smtClean="0">
                <a:latin typeface="Times New Roman"/>
                <a:cs typeface="Times New Roman"/>
              </a:rPr>
              <a:t>доцент, кандидат економічних наук, доцент кафедри  управління персоналом та економіки праці, тренінговий  проект фонду Жана Моне, що реалізуються на базі КНЕУ за підтримки Європейської Комісії ”Модель європейського регіонального розвитку" (2015). </a:t>
            </a:r>
            <a:r>
              <a:rPr lang="uk-UA" sz="2300" b="1" dirty="0" smtClean="0">
                <a:latin typeface="Times New Roman"/>
                <a:cs typeface="Times New Roman"/>
              </a:rPr>
              <a:t>Основні напрями наукових досліджень</a:t>
            </a:r>
            <a:r>
              <a:rPr lang="uk-UA" sz="2300" dirty="0" smtClean="0">
                <a:latin typeface="Times New Roman"/>
                <a:cs typeface="Times New Roman"/>
              </a:rPr>
              <a:t> </a:t>
            </a:r>
            <a:r>
              <a:rPr lang="uk-UA" sz="2300" b="1" dirty="0" smtClean="0">
                <a:latin typeface="Times New Roman"/>
                <a:cs typeface="Times New Roman"/>
              </a:rPr>
              <a:t>– </a:t>
            </a:r>
            <a:r>
              <a:rPr lang="uk-UA" sz="2300" dirty="0" smtClean="0">
                <a:latin typeface="Times New Roman"/>
                <a:cs typeface="Times New Roman"/>
              </a:rPr>
              <a:t>управління людським капіталом, професійний розвиток працівників, соціальна економіка.</a:t>
            </a:r>
          </a:p>
          <a:p>
            <a:pPr marL="0" indent="0" algn="just">
              <a:lnSpc>
                <a:spcPct val="80000"/>
              </a:lnSpc>
              <a:buNone/>
            </a:pPr>
            <a:endParaRPr lang="uk-UA" sz="2200" b="1" dirty="0" smtClean="0">
              <a:latin typeface="Times New Roman"/>
              <a:ea typeface="华文楷体"/>
              <a:cs typeface="Times New Roman"/>
            </a:endParaRPr>
          </a:p>
          <a:p>
            <a:pPr marL="0" indent="0" algn="just">
              <a:lnSpc>
                <a:spcPct val="80000"/>
              </a:lnSpc>
              <a:buNone/>
            </a:pPr>
            <a:endParaRPr lang="uk-UA" sz="2200" b="1" dirty="0" smtClean="0">
              <a:latin typeface="Times New Roman"/>
              <a:ea typeface="华文楷体"/>
              <a:cs typeface="Times New Roman"/>
            </a:endParaRPr>
          </a:p>
          <a:p>
            <a:pPr marL="0" indent="0" algn="just">
              <a:lnSpc>
                <a:spcPct val="80000"/>
              </a:lnSpc>
              <a:buNone/>
            </a:pPr>
            <a:r>
              <a:rPr lang="uk-UA" sz="2300" b="1" dirty="0" smtClean="0">
                <a:latin typeface="Times New Roman"/>
                <a:ea typeface="华文楷体"/>
                <a:cs typeface="Times New Roman"/>
              </a:rPr>
              <a:t>Євдоченко </a:t>
            </a:r>
            <a:r>
              <a:rPr lang="uk-UA" sz="2300" b="1" dirty="0">
                <a:latin typeface="Times New Roman"/>
                <a:ea typeface="华文楷体"/>
                <a:cs typeface="Times New Roman"/>
              </a:rPr>
              <a:t>Олена Олександрівна</a:t>
            </a:r>
            <a:r>
              <a:rPr lang="uk-UA" sz="2300" dirty="0">
                <a:latin typeface="Times New Roman"/>
                <a:ea typeface="华文楷体"/>
                <a:cs typeface="Times New Roman"/>
              </a:rPr>
              <a:t> - доцент, </a:t>
            </a:r>
            <a:r>
              <a:rPr lang="uk-UA" sz="2300" dirty="0">
                <a:solidFill>
                  <a:srgbClr val="000000"/>
                </a:solidFill>
                <a:latin typeface="Times New Roman"/>
                <a:ea typeface="华文楷体"/>
                <a:cs typeface="Times New Roman"/>
              </a:rPr>
              <a:t>кандидат</a:t>
            </a:r>
            <a:r>
              <a:rPr lang="uk-UA" sz="2300" dirty="0">
                <a:latin typeface="Times New Roman"/>
                <a:ea typeface="华文楷体"/>
                <a:cs typeface="Times New Roman"/>
              </a:rPr>
              <a:t> економічних наук, доцент кафедри  міжнародної торгівлі. </a:t>
            </a:r>
            <a:r>
              <a:rPr lang="uk-UA" sz="2300" dirty="0">
                <a:latin typeface="Times New Roman"/>
                <a:cs typeface="Times New Roman"/>
              </a:rPr>
              <a:t>Заступник директора Центру розвитку міжнародної торгівлі.    Відповідальний секретар наукового журналу «Міжнародна економічна політика». Завідувач відділу наукової інформації та моніторингу КНЕУ. Сертифікатні програми Інституту світової торгівлі при СОТ (Швейцарія), "Торгова політика та комерційна дипломатія”(Київ), «Основи комерційної дипломатії для країн Центральної та Східної Європи» (Румунія). </a:t>
            </a:r>
            <a:r>
              <a:rPr lang="uk-UA" sz="2300" b="1" dirty="0">
                <a:latin typeface="Times New Roman"/>
                <a:cs typeface="Times New Roman"/>
              </a:rPr>
              <a:t>Основні напрями наукових  досліджень</a:t>
            </a:r>
            <a:r>
              <a:rPr lang="uk-UA" sz="2300" dirty="0">
                <a:latin typeface="Times New Roman"/>
                <a:cs typeface="Times New Roman"/>
              </a:rPr>
              <a:t> </a:t>
            </a:r>
            <a:r>
              <a:rPr lang="uk-UA" sz="2300" b="1" dirty="0">
                <a:latin typeface="Times New Roman"/>
                <a:cs typeface="Times New Roman"/>
              </a:rPr>
              <a:t>– </a:t>
            </a:r>
            <a:r>
              <a:rPr lang="uk-UA" sz="2300" dirty="0">
                <a:latin typeface="Times New Roman"/>
                <a:cs typeface="Times New Roman"/>
              </a:rPr>
              <a:t>технології та інструментарій глобального маркетингу, глобальна торгова система СОТ, міжнародна торгівля.</a:t>
            </a:r>
            <a:endParaRPr lang="uk-UA" sz="2300" dirty="0">
              <a:latin typeface="Times New Roman"/>
              <a:ea typeface="华文楷体"/>
              <a:cs typeface="Times New Roman"/>
            </a:endParaRPr>
          </a:p>
          <a:p>
            <a:pPr marL="0" indent="0" algn="just">
              <a:lnSpc>
                <a:spcPct val="80000"/>
              </a:lnSpc>
              <a:buNone/>
            </a:pPr>
            <a:endParaRPr lang="uk-UA" sz="2300" b="1" dirty="0">
              <a:latin typeface="Times New Roman"/>
              <a:cs typeface="Times New Roman"/>
            </a:endParaRPr>
          </a:p>
          <a:p>
            <a:pPr marL="0" indent="0" algn="just">
              <a:lnSpc>
                <a:spcPct val="80000"/>
              </a:lnSpc>
              <a:buNone/>
            </a:pPr>
            <a:r>
              <a:rPr lang="uk-UA" sz="2200" b="1" dirty="0" smtClean="0">
                <a:latin typeface="Times New Roman"/>
                <a:cs typeface="Times New Roman"/>
              </a:rPr>
              <a:t>Киян </a:t>
            </a:r>
            <a:r>
              <a:rPr lang="uk-UA" sz="2200" b="1" dirty="0">
                <a:latin typeface="Times New Roman"/>
                <a:cs typeface="Times New Roman"/>
              </a:rPr>
              <a:t>Єгор Михайлович – </a:t>
            </a:r>
            <a:r>
              <a:rPr lang="uk-UA" sz="2200" dirty="0">
                <a:latin typeface="Times New Roman"/>
                <a:cs typeface="Times New Roman"/>
              </a:rPr>
              <a:t>асистент кафедри міжнародного менеджменту, </a:t>
            </a:r>
            <a:r>
              <a:rPr lang="ru-RU" sz="2200" dirty="0" err="1">
                <a:latin typeface="Times New Roman"/>
                <a:cs typeface="Times New Roman"/>
              </a:rPr>
              <a:t>сертифікований</a:t>
            </a:r>
            <a:r>
              <a:rPr lang="ru-RU" sz="2200" dirty="0">
                <a:latin typeface="Times New Roman"/>
                <a:cs typeface="Times New Roman"/>
              </a:rPr>
              <a:t> тренер проекту «</a:t>
            </a:r>
            <a:r>
              <a:rPr lang="en-US" sz="2200" dirty="0" err="1">
                <a:latin typeface="Times New Roman"/>
                <a:cs typeface="Times New Roman"/>
              </a:rPr>
              <a:t>Eur</a:t>
            </a:r>
            <a:r>
              <a:rPr lang="uk-UA" sz="2200" dirty="0">
                <a:latin typeface="Times New Roman"/>
                <a:cs typeface="Times New Roman"/>
              </a:rPr>
              <a:t>о</a:t>
            </a:r>
            <a:r>
              <a:rPr lang="en-US" sz="2200" dirty="0" err="1">
                <a:latin typeface="Times New Roman"/>
                <a:cs typeface="Times New Roman"/>
              </a:rPr>
              <a:t>ppean</a:t>
            </a:r>
            <a:r>
              <a:rPr lang="en-US" sz="2200" dirty="0">
                <a:latin typeface="Times New Roman"/>
                <a:cs typeface="Times New Roman"/>
              </a:rPr>
              <a:t> corporate social</a:t>
            </a:r>
            <a:r>
              <a:rPr lang="ru-RU" sz="2200" dirty="0">
                <a:latin typeface="Times New Roman"/>
                <a:cs typeface="Times New Roman"/>
              </a:rPr>
              <a:t> </a:t>
            </a:r>
            <a:r>
              <a:rPr lang="en-US" sz="2200" dirty="0">
                <a:latin typeface="Times New Roman"/>
                <a:cs typeface="Times New Roman"/>
              </a:rPr>
              <a:t>responsibility (CSR) business practices</a:t>
            </a:r>
            <a:r>
              <a:rPr lang="uk-UA" sz="2200" dirty="0">
                <a:latin typeface="Times New Roman"/>
                <a:cs typeface="Times New Roman"/>
              </a:rPr>
              <a:t>”. </a:t>
            </a:r>
            <a:r>
              <a:rPr lang="uk-UA" sz="2200" b="1" dirty="0">
                <a:latin typeface="Times New Roman"/>
                <a:cs typeface="Times New Roman"/>
              </a:rPr>
              <a:t>Основні напрями наукових досліджень</a:t>
            </a:r>
            <a:r>
              <a:rPr lang="uk-UA" sz="2200" dirty="0">
                <a:latin typeface="Times New Roman"/>
                <a:cs typeface="Times New Roman"/>
              </a:rPr>
              <a:t>  - міжнародний менеджмент, міжнародні стратегії економічного розвитку. </a:t>
            </a:r>
            <a:endParaRPr lang="ru-RU" sz="2200" dirty="0">
              <a:latin typeface="Times New Roman"/>
              <a:ea typeface="华文楷体"/>
              <a:cs typeface="Times New Roman"/>
            </a:endParaRPr>
          </a:p>
          <a:p>
            <a:pPr marL="0" indent="0" algn="just">
              <a:lnSpc>
                <a:spcPct val="80000"/>
              </a:lnSpc>
              <a:buNone/>
            </a:pPr>
            <a:endParaRPr lang="ru-RU" sz="2200" dirty="0">
              <a:latin typeface="Times New Roman"/>
              <a:cs typeface="Times New Roman"/>
            </a:endParaRPr>
          </a:p>
          <a:p>
            <a:pPr marL="0" indent="0" algn="just">
              <a:lnSpc>
                <a:spcPct val="80000"/>
              </a:lnSpc>
              <a:buNone/>
            </a:pPr>
            <a:endParaRPr lang="uk-UA" sz="2200" b="1" dirty="0">
              <a:latin typeface="Times New Roman"/>
              <a:ea typeface="华文楷体"/>
              <a:cs typeface="Times New Roman"/>
            </a:endParaRPr>
          </a:p>
          <a:p>
            <a:pPr marL="0" indent="0" algn="just">
              <a:lnSpc>
                <a:spcPct val="80000"/>
              </a:lnSpc>
              <a:buNone/>
            </a:pPr>
            <a:endParaRPr lang="uk-UA" sz="2200" b="1" i="1" dirty="0">
              <a:latin typeface="Times New Roman"/>
              <a:cs typeface="Times New Roman"/>
            </a:endParaRPr>
          </a:p>
          <a:p>
            <a:pPr marL="0" indent="0">
              <a:lnSpc>
                <a:spcPct val="80000"/>
              </a:lnSpc>
              <a:buNone/>
            </a:pPr>
            <a:endParaRPr lang="ru-RU" sz="2200" b="1" i="1" dirty="0">
              <a:latin typeface="Times New Roman"/>
              <a:ea typeface="华文楷体"/>
              <a:cs typeface="Times New Roman"/>
            </a:endParaRPr>
          </a:p>
          <a:p>
            <a:pPr marL="0" indent="0">
              <a:lnSpc>
                <a:spcPct val="80000"/>
              </a:lnSpc>
              <a:buNone/>
            </a:pPr>
            <a:r>
              <a:rPr lang="ru-RU" sz="2200" b="1" dirty="0">
                <a:latin typeface="Times New Roman"/>
                <a:ea typeface="华文楷体"/>
                <a:cs typeface="Times New Roman"/>
              </a:rPr>
              <a:t>                 </a:t>
            </a:r>
            <a:r>
              <a:rPr lang="uk-UA" sz="2200" b="1" dirty="0">
                <a:solidFill>
                  <a:srgbClr val="000000"/>
                </a:solidFill>
                <a:latin typeface="Times New Roman"/>
                <a:cs typeface="Times New Roman"/>
              </a:rPr>
              <a:t>                  </a:t>
            </a:r>
            <a:r>
              <a:rPr lang="ru-RU" sz="2200" dirty="0">
                <a:latin typeface="Times New Roman"/>
                <a:ea typeface="华文楷体"/>
                <a:cs typeface="Times New Roman"/>
              </a:rPr>
              <a:t>             </a:t>
            </a:r>
            <a:endParaRPr lang="ru-RU" sz="2200" dirty="0" smtClean="0">
              <a:latin typeface="Times New Roman"/>
              <a:ea typeface="华文楷体"/>
              <a:cs typeface="Times New Roman"/>
            </a:endParaRPr>
          </a:p>
          <a:p>
            <a:pPr marL="0" indent="0" algn="just">
              <a:lnSpc>
                <a:spcPct val="80000"/>
              </a:lnSpc>
              <a:buNone/>
            </a:pPr>
            <a:r>
              <a:rPr lang="uk-UA" sz="2200" b="1" dirty="0">
                <a:latin typeface="Times New Roman"/>
                <a:cs typeface="Times New Roman"/>
              </a:rPr>
              <a:t> </a:t>
            </a:r>
            <a:endParaRPr lang="ru-RU" sz="2200" dirty="0">
              <a:latin typeface="Times New Roman"/>
              <a:cs typeface="Times New Roman"/>
            </a:endParaRPr>
          </a:p>
        </p:txBody>
      </p:sp>
      <p:pic>
        <p:nvPicPr>
          <p:cNvPr id="7" name="Рисунок 6" descr="C:\Users\Lucky1\Desktop\info\thumbnail_1302516570.jpg"/>
          <p:cNvPicPr/>
          <p:nvPr/>
        </p:nvPicPr>
        <p:blipFill>
          <a:blip r:embed="rId2"/>
          <a:srcRect/>
          <a:stretch>
            <a:fillRect/>
          </a:stretch>
        </p:blipFill>
        <p:spPr bwMode="auto">
          <a:xfrm>
            <a:off x="179512" y="980728"/>
            <a:ext cx="504056" cy="576064"/>
          </a:xfrm>
          <a:prstGeom prst="rect">
            <a:avLst/>
          </a:prstGeom>
          <a:noFill/>
          <a:ln w="9525">
            <a:noFill/>
            <a:miter lim="800000"/>
            <a:headEnd/>
            <a:tailEnd/>
          </a:ln>
        </p:spPr>
      </p:pic>
      <p:pic>
        <p:nvPicPr>
          <p:cNvPr id="11" name="Изображение 10"/>
          <p:cNvPicPr>
            <a:picLocks noChangeAspect="1"/>
          </p:cNvPicPr>
          <p:nvPr/>
        </p:nvPicPr>
        <p:blipFill>
          <a:blip r:embed="rId3"/>
          <a:stretch>
            <a:fillRect/>
          </a:stretch>
        </p:blipFill>
        <p:spPr>
          <a:xfrm>
            <a:off x="179512" y="4293096"/>
            <a:ext cx="588268" cy="541536"/>
          </a:xfrm>
          <a:prstGeom prst="rect">
            <a:avLst/>
          </a:prstGeom>
        </p:spPr>
      </p:pic>
      <p:pic>
        <p:nvPicPr>
          <p:cNvPr id="12" name="Изображение 11"/>
          <p:cNvPicPr>
            <a:picLocks noChangeAspect="1"/>
          </p:cNvPicPr>
          <p:nvPr/>
        </p:nvPicPr>
        <p:blipFill>
          <a:blip r:embed="rId4"/>
          <a:stretch>
            <a:fillRect/>
          </a:stretch>
        </p:blipFill>
        <p:spPr>
          <a:xfrm>
            <a:off x="179512" y="188640"/>
            <a:ext cx="558552" cy="576064"/>
          </a:xfrm>
          <a:prstGeom prst="rect">
            <a:avLst/>
          </a:prstGeom>
        </p:spPr>
      </p:pic>
      <p:pic>
        <p:nvPicPr>
          <p:cNvPr id="13" name="Рисунок 1"/>
          <p:cNvPicPr/>
          <p:nvPr/>
        </p:nvPicPr>
        <p:blipFill>
          <a:blip r:embed="rId5" cstate="print"/>
          <a:srcRect/>
          <a:stretch>
            <a:fillRect/>
          </a:stretch>
        </p:blipFill>
        <p:spPr bwMode="auto">
          <a:xfrm>
            <a:off x="179512" y="2636912"/>
            <a:ext cx="576064" cy="558110"/>
          </a:xfrm>
          <a:prstGeom prst="rect">
            <a:avLst/>
          </a:prstGeom>
          <a:noFill/>
          <a:ln w="9525">
            <a:noFill/>
            <a:miter lim="800000"/>
            <a:headEnd/>
            <a:tailEnd/>
          </a:ln>
        </p:spPr>
      </p:pic>
      <p:pic>
        <p:nvPicPr>
          <p:cNvPr id="14" name="Изображение 13"/>
          <p:cNvPicPr>
            <a:picLocks noChangeAspect="1"/>
          </p:cNvPicPr>
          <p:nvPr/>
        </p:nvPicPr>
        <p:blipFill>
          <a:blip r:embed="rId6"/>
          <a:stretch>
            <a:fillRect/>
          </a:stretch>
        </p:blipFill>
        <p:spPr>
          <a:xfrm>
            <a:off x="179512" y="3501008"/>
            <a:ext cx="601092" cy="576064"/>
          </a:xfrm>
          <a:prstGeom prst="rect">
            <a:avLst/>
          </a:prstGeom>
        </p:spPr>
      </p:pic>
      <p:pic>
        <p:nvPicPr>
          <p:cNvPr id="15" name="Рисунок 7" descr="C:\Users\Lucky1\Desktop\info\thumbnail_1302856353.jpg"/>
          <p:cNvPicPr/>
          <p:nvPr/>
        </p:nvPicPr>
        <p:blipFill>
          <a:blip r:embed="rId7"/>
          <a:srcRect/>
          <a:stretch>
            <a:fillRect/>
          </a:stretch>
        </p:blipFill>
        <p:spPr bwMode="auto">
          <a:xfrm>
            <a:off x="251520" y="5733256"/>
            <a:ext cx="576064" cy="576065"/>
          </a:xfrm>
          <a:prstGeom prst="rect">
            <a:avLst/>
          </a:prstGeom>
          <a:noFill/>
          <a:ln w="9525">
            <a:noFill/>
            <a:miter lim="800000"/>
            <a:headEnd/>
            <a:tailEnd/>
          </a:ln>
        </p:spPr>
      </p:pic>
      <p:pic>
        <p:nvPicPr>
          <p:cNvPr id="16" name="Изображение 15"/>
          <p:cNvPicPr>
            <a:picLocks noChangeAspect="1"/>
          </p:cNvPicPr>
          <p:nvPr/>
        </p:nvPicPr>
        <p:blipFill>
          <a:blip r:embed="rId8"/>
          <a:stretch>
            <a:fillRect/>
          </a:stretch>
        </p:blipFill>
        <p:spPr>
          <a:xfrm>
            <a:off x="251520" y="5013176"/>
            <a:ext cx="504056" cy="576064"/>
          </a:xfrm>
          <a:prstGeom prst="rect">
            <a:avLst/>
          </a:prstGeom>
        </p:spPr>
      </p:pic>
      <p:pic>
        <p:nvPicPr>
          <p:cNvPr id="17" name="Изображение 16"/>
          <p:cNvPicPr>
            <a:picLocks noChangeAspect="1"/>
          </p:cNvPicPr>
          <p:nvPr/>
        </p:nvPicPr>
        <p:blipFill>
          <a:blip r:embed="rId9"/>
          <a:stretch>
            <a:fillRect/>
          </a:stretch>
        </p:blipFill>
        <p:spPr>
          <a:xfrm>
            <a:off x="179512" y="1772816"/>
            <a:ext cx="576064" cy="576064"/>
          </a:xfrm>
          <a:prstGeom prst="rect">
            <a:avLst/>
          </a:prstGeom>
        </p:spPr>
      </p:pic>
    </p:spTree>
    <p:extLst>
      <p:ext uri="{BB962C8B-B14F-4D97-AF65-F5344CB8AC3E}">
        <p14:creationId xmlns:p14="http://schemas.microsoft.com/office/powerpoint/2010/main" val="32265826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2637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uk-UA" sz="1800" b="1" dirty="0" smtClean="0">
                <a:solidFill>
                  <a:srgbClr val="008000"/>
                </a:solidFill>
                <a:latin typeface="Times New Roman"/>
                <a:cs typeface="Times New Roman"/>
              </a:rPr>
              <a:t>СЕРТИФІКОВАНИЙ ПРОЕКТ </a:t>
            </a:r>
            <a:br>
              <a:rPr lang="uk-UA" sz="1800" b="1" dirty="0" smtClean="0">
                <a:solidFill>
                  <a:srgbClr val="008000"/>
                </a:solidFill>
                <a:latin typeface="Times New Roman"/>
                <a:cs typeface="Times New Roman"/>
              </a:rPr>
            </a:br>
            <a:r>
              <a:rPr lang="uk-UA" sz="2400" b="1" dirty="0" smtClean="0">
                <a:solidFill>
                  <a:srgbClr val="008000"/>
                </a:solidFill>
                <a:latin typeface="Times New Roman"/>
                <a:cs typeface="Times New Roman"/>
              </a:rPr>
              <a:t>“EUROPEAN CORPORATE SOCIAL RESPONSIBILITY (CSR) BUSINESS PRACTICES”</a:t>
            </a:r>
            <a:br>
              <a:rPr lang="uk-UA" sz="2400" b="1" dirty="0" smtClean="0">
                <a:solidFill>
                  <a:srgbClr val="008000"/>
                </a:solidFill>
                <a:latin typeface="Times New Roman"/>
                <a:cs typeface="Times New Roman"/>
              </a:rPr>
            </a:br>
            <a:r>
              <a:rPr lang="uk-UA" sz="1600" dirty="0" smtClean="0">
                <a:latin typeface="Times New Roman"/>
                <a:cs typeface="Times New Roman"/>
              </a:rPr>
              <a:t>здійснюється у відповідності до умов </a:t>
            </a:r>
            <a:r>
              <a:rPr lang="uk-UA" sz="1600" b="1" dirty="0" smtClean="0">
                <a:latin typeface="Times New Roman"/>
                <a:cs typeface="Times New Roman"/>
              </a:rPr>
              <a:t>Грантової  Угоди між ДВНЗ “КНЕУ імені Вадима Гетьмана” та Виконавчою агенцією з освіти, аудіовізуальної  політики та культури Європейської комісії (№2014-1786/001-001) за напрямом “</a:t>
            </a:r>
            <a:r>
              <a:rPr lang="uk-UA" sz="1600" b="1" dirty="0" err="1" smtClean="0">
                <a:latin typeface="Times New Roman"/>
                <a:cs typeface="Times New Roman"/>
              </a:rPr>
              <a:t>Jean</a:t>
            </a:r>
            <a:r>
              <a:rPr lang="uk-UA" sz="1600" b="1" dirty="0" smtClean="0">
                <a:latin typeface="Times New Roman"/>
                <a:cs typeface="Times New Roman"/>
              </a:rPr>
              <a:t> </a:t>
            </a:r>
            <a:r>
              <a:rPr lang="uk-UA" sz="1600" b="1" dirty="0" err="1" smtClean="0">
                <a:latin typeface="Times New Roman"/>
                <a:cs typeface="Times New Roman"/>
              </a:rPr>
              <a:t>Monnet</a:t>
            </a:r>
            <a:r>
              <a:rPr lang="uk-UA" sz="1600" b="1" dirty="0" smtClean="0">
                <a:latin typeface="Times New Roman"/>
                <a:cs typeface="Times New Roman"/>
              </a:rPr>
              <a:t>” в рамках програми ЕРАЗМУС+  2014-2020 </a:t>
            </a:r>
            <a:r>
              <a:rPr lang="uk-UA" sz="1600" dirty="0" smtClean="0">
                <a:latin typeface="Times New Roman"/>
                <a:cs typeface="Times New Roman"/>
              </a:rPr>
              <a:t>спрямованої на стимулювання викладацької та дослідницької діяльності, осмислення та полеміки щодо євроінтеграційних процесів. Креативний формат проектів – викладення та дослідження в рамках креативних студій.</a:t>
            </a:r>
            <a:br>
              <a:rPr lang="uk-UA" sz="1600" dirty="0" smtClean="0">
                <a:latin typeface="Times New Roman"/>
                <a:cs typeface="Times New Roman"/>
              </a:rPr>
            </a:br>
            <a:r>
              <a:rPr lang="uk-UA" sz="1400" dirty="0" smtClean="0">
                <a:latin typeface="Times New Roman"/>
                <a:cs typeface="Times New Roman"/>
              </a:rPr>
              <a:t/>
            </a:r>
            <a:br>
              <a:rPr lang="uk-UA" sz="1400" dirty="0" smtClean="0">
                <a:latin typeface="Times New Roman"/>
                <a:cs typeface="Times New Roman"/>
              </a:rPr>
            </a:br>
            <a:r>
              <a:rPr lang="uk-UA" sz="1400" dirty="0" smtClean="0">
                <a:latin typeface="Times New Roman"/>
                <a:cs typeface="Times New Roman"/>
              </a:rPr>
              <a:t>ПРОЕКТ виконується командою викладачів-дослідників кафедри міжнародного менеджменту ДВНЗ «КНЕУ імені Вадима Гетьмана» д.е.н., професором Панченко Є.Г., д.е.н., професором Петрашко Л.П., к.е.н., доцентом Мартинюк О.В., к.е.н., доцентом </a:t>
            </a:r>
            <a:r>
              <a:rPr lang="uk-UA" sz="1400" dirty="0" err="1" smtClean="0">
                <a:latin typeface="Times New Roman"/>
                <a:cs typeface="Times New Roman"/>
              </a:rPr>
              <a:t>Кір’яковою</a:t>
            </a:r>
            <a:r>
              <a:rPr lang="uk-UA" sz="1400" dirty="0" smtClean="0">
                <a:latin typeface="Times New Roman"/>
                <a:cs typeface="Times New Roman"/>
              </a:rPr>
              <a:t> М.Є., асистентом </a:t>
            </a:r>
            <a:r>
              <a:rPr lang="uk-UA" sz="1400" dirty="0" err="1" smtClean="0">
                <a:latin typeface="Times New Roman"/>
                <a:cs typeface="Times New Roman"/>
              </a:rPr>
              <a:t>Кияном</a:t>
            </a:r>
            <a:r>
              <a:rPr lang="uk-UA" sz="1400" dirty="0" smtClean="0">
                <a:latin typeface="Times New Roman"/>
                <a:cs typeface="Times New Roman"/>
              </a:rPr>
              <a:t> Є.М..</a:t>
            </a:r>
            <a:endParaRPr lang="uk-UA" sz="1400" dirty="0">
              <a:latin typeface="Times New Roman"/>
              <a:cs typeface="Times New Roman"/>
            </a:endParaRPr>
          </a:p>
        </p:txBody>
      </p:sp>
      <p:pic>
        <p:nvPicPr>
          <p:cNvPr id="1026" name="Picture 2" descr="C:\Users\hp\Downloads\20150416_125821.jpg"/>
          <p:cNvPicPr>
            <a:picLocks noGrp="1" noChangeAspect="1" noChangeArrowheads="1"/>
          </p:cNvPicPr>
          <p:nvPr>
            <p:ph idx="1"/>
          </p:nvPr>
        </p:nvPicPr>
        <p:blipFill>
          <a:blip r:embed="rId2" cstate="print"/>
          <a:srcRect t="10" b="10"/>
          <a:stretch>
            <a:fillRect/>
          </a:stretch>
        </p:blipFill>
        <p:spPr bwMode="auto">
          <a:xfrm>
            <a:off x="1619672" y="4653136"/>
            <a:ext cx="5616153" cy="1800052"/>
          </a:xfrm>
          <a:prstGeom prst="rect">
            <a:avLst/>
          </a:prstGeom>
        </p:spPr>
        <p:style>
          <a:lnRef idx="1">
            <a:schemeClr val="accent3"/>
          </a:lnRef>
          <a:fillRef idx="2">
            <a:schemeClr val="accent3"/>
          </a:fillRef>
          <a:effectRef idx="1">
            <a:schemeClr val="accent3"/>
          </a:effectRef>
          <a:fontRef idx="minor">
            <a:schemeClr val="dk1"/>
          </a:fontRef>
        </p:style>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53624</TotalTime>
  <Words>944</Words>
  <Application>Microsoft Macintosh PowerPoint</Application>
  <PresentationFormat>Экран (4:3)</PresentationFormat>
  <Paragraphs>161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Презентация PowerPoint</vt:lpstr>
      <vt:lpstr>Керівник ПРОГРАМИ УМБ доктор економічних  наук, професор, перший проректор з науково-педагогічної та наукової роботи  ДВНЗ «КНЕУ  імен Вадима Гетьмана», завідувач кафедри міжнародного менеджменту, директор інституту Глобальної економічної політики  ЛУК’ЯНЕНКО  ДМИТРО ГРИГОРОВИЧ  визнаний фахівець в галузі  міжнародної та глобальної економіки,  фундатор національної наукової школи міжнародної економіки, лауреат Премії НАН України ім.Птухи, Академік Української академії наук, Заслужений діяч науки і техніки України, ордени «За заслуги ІІІ-го, ІІ-го та І-го ступенів»   </vt:lpstr>
      <vt:lpstr>   Мета магістерської програми – формування та розвиток компетенцій і професійних навичок  менеджера  міжнародних компаній, виробничих та функціональних підрозділів транснаціональних корпорацій.</vt:lpstr>
      <vt:lpstr>СТРАТЕГІЧНІ ПЕРЕВАГИ ПРОГРАМИ УМБ</vt:lpstr>
      <vt:lpstr>ДИСЦИПЛІНИ МАГІСТЕРСЬКОЇ ПРОГРАМИ  «УПРАВЛІННЯ МІЖНАРОДНИМ БІЗНЕСОМ» </vt:lpstr>
      <vt:lpstr>ПРОФЕСОРСЬКО-ВИКЛАДАЦЬКИЙ склад прогреми УМБ:</vt:lpstr>
      <vt:lpstr>Презентация PowerPoint</vt:lpstr>
      <vt:lpstr>Презентация PowerPoint</vt:lpstr>
      <vt:lpstr>СЕРТИФІКОВАНИЙ ПРОЕКТ  “EUROPEAN CORPORATE SOCIAL RESPONSIBILITY (CSR) BUSINESS PRACTICES” здійснюється у відповідності до умов Грантової  Угоди між ДВНЗ “КНЕУ імені Вадима Гетьмана” та Виконавчою агенцією з освіти, аудіовізуальної  політики та культури Європейської комісії (№2014-1786/001-001) за напрямом “Jean Monnet” в рамках програми ЕРАЗМУС+  2014-2020 спрямованої на стимулювання викладацької та дослідницької діяльності, осмислення та полеміки щодо євроінтеграційних процесів. Креативний формат проектів – викладення та дослідження в рамках креативних студій.  ПРОЕКТ виконується командою викладачів-дослідників кафедри міжнародного менеджменту ДВНЗ «КНЕУ імені Вадима Гетьмана» д.е.н., професором Панченко Є.Г., д.е.н., професором Петрашко Л.П., к.е.н., доцентом Мартинюк О.В., к.е.н., доцентом Кір’яковою М.Є., асистентом Кияном Є.М..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hp</dc:creator>
  <cp:lastModifiedBy>Рустам</cp:lastModifiedBy>
  <cp:revision>176</cp:revision>
  <cp:lastPrinted>2016-05-16T11:00:45Z</cp:lastPrinted>
  <dcterms:created xsi:type="dcterms:W3CDTF">2015-06-24T15:51:38Z</dcterms:created>
  <dcterms:modified xsi:type="dcterms:W3CDTF">2016-05-17T20:06:23Z</dcterms:modified>
</cp:coreProperties>
</file>